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tags/tag11.xml" ContentType="application/vnd.openxmlformats-officedocument.presentationml.tags+xml"/>
  <Override PartName="/ppt/notesSlides/notesSlide19.xml" ContentType="application/vnd.openxmlformats-officedocument.presentationml.notesSlide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01" r:id="rId3"/>
    <p:sldId id="309" r:id="rId4"/>
    <p:sldId id="312" r:id="rId5"/>
    <p:sldId id="313" r:id="rId6"/>
    <p:sldId id="261" r:id="rId7"/>
    <p:sldId id="298" r:id="rId8"/>
    <p:sldId id="263" r:id="rId9"/>
    <p:sldId id="316" r:id="rId10"/>
    <p:sldId id="265" r:id="rId11"/>
    <p:sldId id="266" r:id="rId12"/>
    <p:sldId id="267" r:id="rId13"/>
    <p:sldId id="300" r:id="rId14"/>
    <p:sldId id="270" r:id="rId15"/>
    <p:sldId id="271" r:id="rId16"/>
    <p:sldId id="317" r:id="rId17"/>
    <p:sldId id="305" r:id="rId18"/>
    <p:sldId id="275" r:id="rId19"/>
    <p:sldId id="315" r:id="rId20"/>
    <p:sldId id="277" r:id="rId21"/>
    <p:sldId id="278" r:id="rId22"/>
    <p:sldId id="311" r:id="rId23"/>
    <p:sldId id="279" r:id="rId24"/>
    <p:sldId id="280" r:id="rId25"/>
    <p:sldId id="318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DFF"/>
    <a:srgbClr val="000000"/>
    <a:srgbClr val="0000BF"/>
    <a:srgbClr val="000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2" autoAdjust="0"/>
    <p:restoredTop sz="71033" autoAdjust="0"/>
  </p:normalViewPr>
  <p:slideViewPr>
    <p:cSldViewPr snapToGrid="0" snapToObjects="1">
      <p:cViewPr>
        <p:scale>
          <a:sx n="85" d="100"/>
          <a:sy n="85" d="100"/>
        </p:scale>
        <p:origin x="-1608" y="-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94AB8-BCF9-FE48-B1B9-ACB3A1184FBA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46D2-670F-B84D-BC49-436BB5554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91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01244-3555-824F-BBA2-8226870C5F45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1180-71CC-D84D-8852-67CDD3B0C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6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6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5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89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7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9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90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7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9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992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8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221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39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0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9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7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1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60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89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6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7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4DDA-7E52-C24A-8772-A696B5CC8166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8005-2215-E144-9DDA-284A24B7DF21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8082C-8ED5-E542-A773-9F305777E3EB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3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0833-043F-E940-8706-D6F719F8B6F4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8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43CA-FB48-B04F-8EFE-193E47AB69F7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894A-F0AD-4849-B129-72D72547C75D}" type="datetime1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4C77-015E-204C-929D-0240A7B43F43}" type="datetime1">
              <a:rPr lang="en-US" smtClean="0"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7AF7-CD33-CC4D-A12F-C599E3DB3F56}" type="datetime1">
              <a:rPr lang="en-US" smtClean="0"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5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BD6FC-0A1C-E945-86A6-9AE1BA9DCC0A}" type="datetime1">
              <a:rPr lang="en-US" smtClean="0"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5EF5-922F-664B-A55B-3368BF3D4409}" type="datetime1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6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3609-4535-4543-8697-67DC7C32AF87}" type="datetime1">
              <a:rPr lang="en-US" smtClean="0"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4046-A6AF-FC42-B086-205CF663D837}" type="datetime1">
              <a:rPr lang="en-US" smtClean="0"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58B8-ACF5-6E4C-8B3E-49E538074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0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8.png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9.wmf"/><Relationship Id="rId5" Type="http://schemas.openxmlformats.org/officeDocument/2006/relationships/image" Target="../media/image11.emf"/><Relationship Id="rId6" Type="http://schemas.openxmlformats.org/officeDocument/2006/relationships/image" Target="../media/image10.wmf"/><Relationship Id="rId7" Type="http://schemas.openxmlformats.org/officeDocument/2006/relationships/image" Target="../media/image6.wmf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8.png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8.png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6.wmf"/><Relationship Id="rId5" Type="http://schemas.openxmlformats.org/officeDocument/2006/relationships/image" Target="../media/image11.emf"/><Relationship Id="rId6" Type="http://schemas.openxmlformats.org/officeDocument/2006/relationships/image" Target="../media/image9.wmf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8.png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e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8.png"/><Relationship Id="rId5" Type="http://schemas.openxmlformats.org/officeDocument/2006/relationships/image" Target="../media/image6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6.wmf"/><Relationship Id="rId5" Type="http://schemas.openxmlformats.org/officeDocument/2006/relationships/image" Target="../media/image9.wmf"/><Relationship Id="rId6" Type="http://schemas.openxmlformats.org/officeDocument/2006/relationships/image" Target="../media/image11.emf"/><Relationship Id="rId7" Type="http://schemas.openxmlformats.org/officeDocument/2006/relationships/image" Target="../media/image10.w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6.wmf"/><Relationship Id="rId5" Type="http://schemas.openxmlformats.org/officeDocument/2006/relationships/image" Target="../media/image10.wmf"/><Relationship Id="rId6" Type="http://schemas.openxmlformats.org/officeDocument/2006/relationships/image" Target="../media/image9.wmf"/><Relationship Id="rId7" Type="http://schemas.openxmlformats.org/officeDocument/2006/relationships/image" Target="../media/image11.e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6.wmf"/><Relationship Id="rId5" Type="http://schemas.openxmlformats.org/officeDocument/2006/relationships/image" Target="../media/image11.emf"/><Relationship Id="rId6" Type="http://schemas.openxmlformats.org/officeDocument/2006/relationships/image" Target="../media/image9.wmf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98778" y="465673"/>
            <a:ext cx="9144000" cy="265006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BF"/>
                </a:solidFill>
              </a:rPr>
              <a:t>SIMPLE-</a:t>
            </a:r>
            <a:r>
              <a:rPr lang="en-US" sz="4800" dirty="0" err="1" smtClean="0">
                <a:solidFill>
                  <a:srgbClr val="0000BF"/>
                </a:solidFill>
              </a:rPr>
              <a:t>fying</a:t>
            </a:r>
            <a:r>
              <a:rPr lang="en-US" sz="4800" dirty="0" smtClean="0">
                <a:solidFill>
                  <a:srgbClr val="0000BF"/>
                </a:solidFill>
              </a:rPr>
              <a:t> Middlebox Policy Enforcement Using SDN</a:t>
            </a:r>
            <a:endParaRPr lang="en-US" sz="4800" dirty="0">
              <a:solidFill>
                <a:srgbClr val="0000BF"/>
              </a:solidFill>
            </a:endParaRPr>
          </a:p>
        </p:txBody>
      </p:sp>
      <p:pic>
        <p:nvPicPr>
          <p:cNvPr id="11" name="Picture 10" descr="NEW USC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613" y="4982633"/>
            <a:ext cx="3012829" cy="1161652"/>
          </a:xfrm>
          <a:prstGeom prst="rect">
            <a:avLst/>
          </a:prstGeom>
        </p:spPr>
      </p:pic>
      <p:pic>
        <p:nvPicPr>
          <p:cNvPr id="5" name="Picture 4" descr="i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5135033"/>
            <a:ext cx="3924300" cy="854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35109" y="3322907"/>
            <a:ext cx="246637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3366FF"/>
                </a:solidFill>
              </a:rPr>
              <a:t>Zafar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Ayyub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Qazi</a:t>
            </a:r>
            <a:endParaRPr lang="en-US" sz="2600" dirty="0" smtClean="0">
              <a:solidFill>
                <a:srgbClr val="3366FF"/>
              </a:solidFill>
            </a:endParaRPr>
          </a:p>
          <a:p>
            <a:r>
              <a:rPr lang="en-US" sz="2600" dirty="0" smtClean="0"/>
              <a:t>Cheng-Chun </a:t>
            </a:r>
            <a:r>
              <a:rPr lang="en-US" sz="2600" dirty="0" err="1" smtClean="0"/>
              <a:t>Tu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Luis Chiang</a:t>
            </a:r>
          </a:p>
          <a:p>
            <a:r>
              <a:rPr lang="en-US" sz="2600" dirty="0" smtClean="0"/>
              <a:t>Vyas Sekar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3711379"/>
            <a:ext cx="154587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/>
              <a:t>Rui</a:t>
            </a:r>
            <a:r>
              <a:rPr lang="en-US" sz="2600" dirty="0" smtClean="0"/>
              <a:t> Miao</a:t>
            </a:r>
          </a:p>
          <a:p>
            <a:r>
              <a:rPr lang="en-US" sz="2600" dirty="0" err="1" smtClean="0"/>
              <a:t>Minlan</a:t>
            </a:r>
            <a:r>
              <a:rPr lang="en-US" sz="2600" dirty="0" smtClean="0"/>
              <a:t> Yu</a:t>
            </a:r>
          </a:p>
        </p:txBody>
      </p:sp>
    </p:spTree>
    <p:extLst>
      <p:ext uri="{BB962C8B-B14F-4D97-AF65-F5344CB8AC3E}">
        <p14:creationId xmlns:p14="http://schemas.microsoft.com/office/powerpoint/2010/main" val="37323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8"/>
    </mc:Choice>
    <mc:Fallback xmlns="">
      <p:transition xmlns:p14="http://schemas.microsoft.com/office/powerpoint/2010/main" spd="slow" advTm="36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29702" cy="138628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BF"/>
                </a:solidFill>
              </a:rPr>
              <a:t>New </a:t>
            </a:r>
            <a:r>
              <a:rPr lang="en-US" sz="4000" dirty="0">
                <a:solidFill>
                  <a:srgbClr val="0000BF"/>
                </a:solidFill>
              </a:rPr>
              <a:t>dimensions beyond Layer 2-3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059" y="1523601"/>
            <a:ext cx="8581464" cy="921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1) Policy Composition </a:t>
            </a:r>
            <a:r>
              <a:rPr lang="en-US" sz="3600" dirty="0" smtClean="0">
                <a:sym typeface="Wingdings"/>
              </a:rPr>
              <a:t> Potential loops</a:t>
            </a:r>
            <a:r>
              <a:rPr lang="en-US" sz="3600" dirty="0" smtClean="0"/>
              <a:t> 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39059" y="3839615"/>
            <a:ext cx="8581464" cy="8170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 smtClean="0"/>
              <a:t>3) Dynamic Modifications </a:t>
            </a:r>
            <a:r>
              <a:rPr lang="en-US" sz="3600" dirty="0" smtClean="0">
                <a:sym typeface="Wingdings"/>
              </a:rPr>
              <a:t> Correctness?</a:t>
            </a:r>
            <a:endParaRPr lang="en-US" sz="36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39059" y="2644397"/>
            <a:ext cx="9054353" cy="899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3600" dirty="0" smtClean="0"/>
              <a:t>2) Resource Constraints </a:t>
            </a:r>
            <a:r>
              <a:rPr lang="en-US" sz="3600" dirty="0" smtClean="0">
                <a:sym typeface="Wingdings"/>
              </a:rPr>
              <a:t> Switch + Middlebox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2536" y="4985693"/>
            <a:ext cx="7937502" cy="1200329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BF"/>
                </a:solidFill>
              </a:rPr>
              <a:t>Can we address these with </a:t>
            </a:r>
            <a:r>
              <a:rPr lang="en-US" sz="3600" b="1" i="1" dirty="0" smtClean="0">
                <a:solidFill>
                  <a:srgbClr val="0000BF"/>
                </a:solidFill>
              </a:rPr>
              <a:t>unmodified</a:t>
            </a:r>
            <a:r>
              <a:rPr lang="en-US" sz="3600" i="1" dirty="0" smtClean="0">
                <a:solidFill>
                  <a:srgbClr val="0000BF"/>
                </a:solidFill>
              </a:rPr>
              <a:t> </a:t>
            </a:r>
            <a:r>
              <a:rPr lang="en-US" sz="3600" dirty="0" smtClean="0">
                <a:solidFill>
                  <a:srgbClr val="0000BF"/>
                </a:solidFill>
              </a:rPr>
              <a:t>middleboxes and </a:t>
            </a:r>
            <a:r>
              <a:rPr lang="en-US" sz="3600" b="1" i="1" dirty="0" smtClean="0">
                <a:solidFill>
                  <a:srgbClr val="0000BF"/>
                </a:solidFill>
              </a:rPr>
              <a:t>existing</a:t>
            </a:r>
            <a:r>
              <a:rPr lang="en-US" sz="3600" i="1" dirty="0" smtClean="0">
                <a:solidFill>
                  <a:srgbClr val="0000BF"/>
                </a:solidFill>
              </a:rPr>
              <a:t> </a:t>
            </a:r>
            <a:r>
              <a:rPr lang="en-US" sz="3600" dirty="0" smtClean="0">
                <a:solidFill>
                  <a:srgbClr val="0000BF"/>
                </a:solidFill>
              </a:rPr>
              <a:t>SDN APIs?</a:t>
            </a:r>
            <a:endParaRPr lang="en-US" sz="3600" dirty="0">
              <a:solidFill>
                <a:srgbClr val="0000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07"/>
    </mc:Choice>
    <mc:Fallback xmlns="">
      <p:transition xmlns:p14="http://schemas.microsoft.com/office/powerpoint/2010/main" spd="slow" advTm="4370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Outline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 + Context for the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Challenges </a:t>
            </a:r>
          </a:p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SIMPLE Design </a:t>
            </a:r>
          </a:p>
          <a:p>
            <a:endParaRPr lang="en-US" dirty="0"/>
          </a:p>
          <a:p>
            <a:r>
              <a:rPr lang="en-US" dirty="0" smtClean="0"/>
              <a:t>Evaluation 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0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72"/>
    </mc:Choice>
    <mc:Fallback xmlns="">
      <p:transition xmlns:p14="http://schemas.microsoft.com/office/powerpoint/2010/main" spd="slow" advTm="282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0" y="4464952"/>
            <a:ext cx="9144000" cy="28223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41" y="858925"/>
            <a:ext cx="832272" cy="83227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48647" y="1729588"/>
            <a:ext cx="8816632" cy="2039156"/>
            <a:chOff x="2110084" y="1937085"/>
            <a:chExt cx="4583981" cy="1500713"/>
          </a:xfrm>
        </p:grpSpPr>
        <p:sp>
          <p:nvSpPr>
            <p:cNvPr id="19" name="TextBox 18"/>
            <p:cNvSpPr txBox="1"/>
            <p:nvPr/>
          </p:nvSpPr>
          <p:spPr>
            <a:xfrm>
              <a:off x="3856174" y="2803578"/>
              <a:ext cx="1089968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Rule Generator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72123" y="2005803"/>
              <a:ext cx="1317731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Resource Manager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85641" y="1996856"/>
              <a:ext cx="1540026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Modifications Handler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110084" y="1937085"/>
              <a:ext cx="4583981" cy="1500713"/>
            </a:xfrm>
            <a:prstGeom prst="roundRect">
              <a:avLst/>
            </a:prstGeom>
            <a:noFill/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108" idx="2"/>
              <a:endCxn id="19" idx="1"/>
            </p:cNvCxnSpPr>
            <p:nvPr/>
          </p:nvCxnSpPr>
          <p:spPr>
            <a:xfrm>
              <a:off x="2930989" y="2345563"/>
              <a:ext cx="925185" cy="627895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9" idx="2"/>
              <a:endCxn id="19" idx="3"/>
            </p:cNvCxnSpPr>
            <p:nvPr/>
          </p:nvCxnSpPr>
          <p:spPr>
            <a:xfrm flipH="1">
              <a:off x="4946142" y="2336617"/>
              <a:ext cx="909512" cy="63684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SIMPLE System Overview</a:t>
            </a:r>
            <a:endParaRPr lang="en-US" dirty="0">
              <a:solidFill>
                <a:srgbClr val="0000B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00369" y="4888121"/>
            <a:ext cx="7832766" cy="1553859"/>
            <a:chOff x="200366" y="3897799"/>
            <a:chExt cx="7832766" cy="1165394"/>
          </a:xfrm>
        </p:grpSpPr>
        <p:sp>
          <p:nvSpPr>
            <p:cNvPr id="52" name="Cloud 51"/>
            <p:cNvSpPr/>
            <p:nvPr/>
          </p:nvSpPr>
          <p:spPr>
            <a:xfrm rot="169972">
              <a:off x="2884528" y="3897799"/>
              <a:ext cx="2914275" cy="1165394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0229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51620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2249" y="4604700"/>
              <a:ext cx="243404" cy="338969"/>
            </a:xfrm>
            <a:prstGeom prst="rect">
              <a:avLst/>
            </a:prstGeom>
            <a:noFill/>
          </p:spPr>
        </p:pic>
        <p:pic>
          <p:nvPicPr>
            <p:cNvPr id="75" name="Picture 57" descr="icon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7920" y="4657521"/>
              <a:ext cx="340420" cy="292241"/>
            </a:xfrm>
            <a:prstGeom prst="rect">
              <a:avLst/>
            </a:prstGeom>
            <a:noFill/>
          </p:spPr>
        </p:pic>
        <p:cxnSp>
          <p:nvCxnSpPr>
            <p:cNvPr id="110" name="Straight Connector 109"/>
            <p:cNvCxnSpPr>
              <a:stCxn id="74" idx="1"/>
              <a:endCxn id="73" idx="3"/>
            </p:cNvCxnSpPr>
            <p:nvPr/>
          </p:nvCxnSpPr>
          <p:spPr>
            <a:xfrm flipH="1" flipV="1">
              <a:off x="5552071" y="4584431"/>
              <a:ext cx="420178" cy="1897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4" idx="1"/>
              <a:endCxn id="75" idx="3"/>
            </p:cNvCxnSpPr>
            <p:nvPr/>
          </p:nvCxnSpPr>
          <p:spPr>
            <a:xfrm flipH="1">
              <a:off x="2608340" y="4584431"/>
              <a:ext cx="481889" cy="2192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00366" y="4379451"/>
              <a:ext cx="1843236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Legacy</a:t>
              </a:r>
            </a:p>
            <a:p>
              <a:r>
                <a:rPr lang="en-US" sz="2400" i="1" dirty="0" smtClean="0"/>
                <a:t>Middleboxes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19163" y="4334355"/>
              <a:ext cx="151396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OpenFlow</a:t>
              </a:r>
              <a:r>
                <a:rPr lang="en-US" sz="2400" i="1" dirty="0"/>
                <a:t> </a:t>
              </a:r>
              <a:endParaRPr lang="en-US" sz="2400" i="1" dirty="0" smtClean="0"/>
            </a:p>
            <a:p>
              <a:r>
                <a:rPr lang="en-US" sz="2400" i="1" dirty="0" smtClean="0"/>
                <a:t>capable</a:t>
              </a:r>
            </a:p>
          </p:txBody>
        </p:sp>
      </p:grpSp>
      <p:cxnSp>
        <p:nvCxnSpPr>
          <p:cNvPr id="121" name="Straight Arrow Connector 120"/>
          <p:cNvCxnSpPr>
            <a:endCxn id="77" idx="0"/>
          </p:cNvCxnSpPr>
          <p:nvPr/>
        </p:nvCxnSpPr>
        <p:spPr>
          <a:xfrm>
            <a:off x="4588982" y="3810662"/>
            <a:ext cx="676796" cy="15072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76" idx="0"/>
          </p:cNvCxnSpPr>
          <p:nvPr/>
        </p:nvCxnSpPr>
        <p:spPr>
          <a:xfrm flipH="1">
            <a:off x="2878581" y="3810662"/>
            <a:ext cx="999201" cy="15377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900479"/>
              </p:ext>
            </p:extLst>
          </p:nvPr>
        </p:nvGraphicFramePr>
        <p:xfrm>
          <a:off x="2043605" y="5348443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957892"/>
              </p:ext>
            </p:extLst>
          </p:nvPr>
        </p:nvGraphicFramePr>
        <p:xfrm>
          <a:off x="4430802" y="5317914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9" name="Oval 38"/>
          <p:cNvSpPr/>
          <p:nvPr/>
        </p:nvSpPr>
        <p:spPr>
          <a:xfrm>
            <a:off x="2608343" y="2654617"/>
            <a:ext cx="3782426" cy="1199665"/>
          </a:xfrm>
          <a:prstGeom prst="ellipse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12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986355" y="1057976"/>
            <a:ext cx="4178821" cy="445931"/>
            <a:chOff x="3160995" y="1126542"/>
            <a:chExt cx="4178821" cy="445931"/>
          </a:xfrm>
        </p:grpSpPr>
        <p:sp>
          <p:nvSpPr>
            <p:cNvPr id="38" name="Rectangle 37"/>
            <p:cNvSpPr/>
            <p:nvPr/>
          </p:nvSpPr>
          <p:spPr>
            <a:xfrm>
              <a:off x="4352844" y="1130714"/>
              <a:ext cx="90495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Firewall</a:t>
              </a:r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78933" y="1130714"/>
              <a:ext cx="586638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IDS</a:t>
              </a:r>
              <a:endParaRPr lang="en-US" sz="1600" dirty="0"/>
            </a:p>
          </p:txBody>
        </p:sp>
        <p:cxnSp>
          <p:nvCxnSpPr>
            <p:cNvPr id="41" name="Straight Arrow Connector 40"/>
            <p:cNvCxnSpPr>
              <a:endCxn id="38" idx="1"/>
            </p:cNvCxnSpPr>
            <p:nvPr/>
          </p:nvCxnSpPr>
          <p:spPr>
            <a:xfrm>
              <a:off x="3836205" y="1351589"/>
              <a:ext cx="51663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8" idx="3"/>
              <a:endCxn id="40" idx="1"/>
            </p:cNvCxnSpPr>
            <p:nvPr/>
          </p:nvCxnSpPr>
          <p:spPr>
            <a:xfrm>
              <a:off x="5257800" y="1351594"/>
              <a:ext cx="4211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553200" y="1130709"/>
              <a:ext cx="78661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Proxy</a:t>
              </a:r>
              <a:endParaRPr lang="en-US" sz="1600" dirty="0"/>
            </a:p>
          </p:txBody>
        </p:sp>
        <p:cxnSp>
          <p:nvCxnSpPr>
            <p:cNvPr id="44" name="Straight Arrow Connector 43"/>
            <p:cNvCxnSpPr>
              <a:stCxn id="40" idx="3"/>
              <a:endCxn id="43" idx="1"/>
            </p:cNvCxnSpPr>
            <p:nvPr/>
          </p:nvCxnSpPr>
          <p:spPr>
            <a:xfrm flipV="1">
              <a:off x="6265571" y="1351589"/>
              <a:ext cx="28762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160995" y="1126542"/>
              <a:ext cx="6752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Web</a:t>
              </a:r>
              <a:endParaRPr lang="en-US" sz="2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2979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48"/>
    </mc:Choice>
    <mc:Fallback xmlns="">
      <p:transition xmlns:p14="http://schemas.microsoft.com/office/powerpoint/2010/main" spd="slow" advTm="4624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4456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BF"/>
                </a:solidFill>
              </a:rPr>
              <a:t>Composition </a:t>
            </a:r>
            <a:r>
              <a:rPr lang="en-US" dirty="0">
                <a:solidFill>
                  <a:srgbClr val="0000BF"/>
                </a:solidFill>
                <a:sym typeface="Wingdings"/>
              </a:rPr>
              <a:t> </a:t>
            </a:r>
            <a:r>
              <a:rPr lang="en-US" dirty="0">
                <a:solidFill>
                  <a:srgbClr val="0000BF"/>
                </a:solidFill>
              </a:rPr>
              <a:t> Tag Processing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13</a:t>
            </a:fld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4100825" y="914400"/>
            <a:ext cx="4900935" cy="963180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9685" y="1311545"/>
            <a:ext cx="347673" cy="415623"/>
          </a:xfrm>
          <a:prstGeom prst="rect">
            <a:avLst/>
          </a:prstGeom>
          <a:noFill/>
        </p:spPr>
      </p:pic>
      <p:pic>
        <p:nvPicPr>
          <p:cNvPr id="95" name="Picture 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5980" y="1311545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6" name="Picture 57" descr="icon_c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45992" y="1311545"/>
            <a:ext cx="402652" cy="415623"/>
          </a:xfrm>
          <a:prstGeom prst="rect">
            <a:avLst/>
          </a:prstGeom>
          <a:noFill/>
        </p:spPr>
      </p:pic>
      <p:cxnSp>
        <p:nvCxnSpPr>
          <p:cNvPr id="98" name="Straight Arrow Connector 97"/>
          <p:cNvCxnSpPr>
            <a:endCxn id="94" idx="1"/>
          </p:cNvCxnSpPr>
          <p:nvPr/>
        </p:nvCxnSpPr>
        <p:spPr>
          <a:xfrm>
            <a:off x="6005118" y="1519357"/>
            <a:ext cx="54456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4" idx="3"/>
            <a:endCxn id="96" idx="1"/>
          </p:cNvCxnSpPr>
          <p:nvPr/>
        </p:nvCxnSpPr>
        <p:spPr>
          <a:xfrm>
            <a:off x="6897358" y="1519357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95" idx="1"/>
          </p:cNvCxnSpPr>
          <p:nvPr/>
        </p:nvCxnSpPr>
        <p:spPr>
          <a:xfrm>
            <a:off x="7747346" y="1519357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362865" y="972991"/>
            <a:ext cx="889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Firewall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345992" y="972991"/>
            <a:ext cx="504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IDS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994852" y="972991"/>
            <a:ext cx="69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Proxy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715056" y="104993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100825" y="1172602"/>
            <a:ext cx="154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 Chain:</a:t>
            </a:r>
            <a:endParaRPr lang="en-US" sz="2000" b="1" dirty="0"/>
          </a:p>
        </p:txBody>
      </p:sp>
      <p:cxnSp>
        <p:nvCxnSpPr>
          <p:cNvPr id="58" name="Straight Connector 57"/>
          <p:cNvCxnSpPr>
            <a:stCxn id="63" idx="3"/>
            <a:endCxn id="62" idx="1"/>
          </p:cNvCxnSpPr>
          <p:nvPr/>
        </p:nvCxnSpPr>
        <p:spPr>
          <a:xfrm flipV="1">
            <a:off x="3115371" y="4056867"/>
            <a:ext cx="2516856" cy="21796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57923" y="3463112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5128024" y="3467268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/>
              <a:t>2</a:t>
            </a:r>
          </a:p>
        </p:txBody>
      </p:sp>
      <p:pic>
        <p:nvPicPr>
          <p:cNvPr id="62" name="Picture 6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2227" y="3710959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62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39996" y="3732755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11" descr="IOSfirew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1545" y="2518227"/>
            <a:ext cx="710558" cy="602783"/>
          </a:xfrm>
          <a:prstGeom prst="rect">
            <a:avLst/>
          </a:prstGeom>
          <a:noFill/>
        </p:spPr>
      </p:pic>
      <p:pic>
        <p:nvPicPr>
          <p:cNvPr id="77" name="Picture 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5218" y="2518227"/>
            <a:ext cx="787294" cy="602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8" name="Picture 57" descr="icon_c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56" y="2518227"/>
            <a:ext cx="838143" cy="602783"/>
          </a:xfrm>
          <a:prstGeom prst="rect">
            <a:avLst/>
          </a:prstGeom>
          <a:noFill/>
        </p:spPr>
      </p:pic>
      <p:sp>
        <p:nvSpPr>
          <p:cNvPr id="79" name="TextBox 78"/>
          <p:cNvSpPr txBox="1"/>
          <p:nvPr/>
        </p:nvSpPr>
        <p:spPr>
          <a:xfrm>
            <a:off x="1476826" y="2121335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Firewall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99969" y="2118117"/>
            <a:ext cx="8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Proxy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74926" y="2113368"/>
            <a:ext cx="584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IDS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6807602" y="4049569"/>
            <a:ext cx="1482796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897358" y="4008686"/>
            <a:ext cx="671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Dst</a:t>
            </a:r>
            <a:endParaRPr lang="en-US" sz="2400" i="1" dirty="0"/>
          </a:p>
        </p:txBody>
      </p:sp>
      <p:cxnSp>
        <p:nvCxnSpPr>
          <p:cNvPr id="86" name="Straight Connector 85"/>
          <p:cNvCxnSpPr>
            <a:endCxn id="63" idx="2"/>
          </p:cNvCxnSpPr>
          <p:nvPr/>
        </p:nvCxnSpPr>
        <p:spPr>
          <a:xfrm>
            <a:off x="976069" y="4402775"/>
            <a:ext cx="1551615" cy="21796"/>
          </a:xfrm>
          <a:prstGeom prst="line">
            <a:avLst/>
          </a:prstGeom>
          <a:ln w="381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63" idx="2"/>
          </p:cNvCxnSpPr>
          <p:nvPr/>
        </p:nvCxnSpPr>
        <p:spPr>
          <a:xfrm flipH="1" flipV="1">
            <a:off x="1757867" y="3099622"/>
            <a:ext cx="769817" cy="1324949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165447" y="3121010"/>
            <a:ext cx="949924" cy="134934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115371" y="4470351"/>
            <a:ext cx="319573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6311107" y="3121011"/>
            <a:ext cx="0" cy="1349340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05118" y="3078182"/>
            <a:ext cx="0" cy="170150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2799969" y="4779683"/>
            <a:ext cx="3205152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2799969" y="3078182"/>
            <a:ext cx="0" cy="170150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963119" y="3121011"/>
            <a:ext cx="0" cy="2098815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963119" y="5219826"/>
            <a:ext cx="369340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6656525" y="4402775"/>
            <a:ext cx="0" cy="81705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57200" y="4239518"/>
            <a:ext cx="141577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ORIGINAL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705218" y="4078663"/>
            <a:ext cx="1804851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Post-Firewall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227613" y="4402775"/>
            <a:ext cx="123197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Post-IDS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05218" y="4092672"/>
            <a:ext cx="153118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Post-Proxy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Oval Callout 112"/>
          <p:cNvSpPr/>
          <p:nvPr/>
        </p:nvSpPr>
        <p:spPr>
          <a:xfrm>
            <a:off x="7252339" y="2493849"/>
            <a:ext cx="1544420" cy="1254321"/>
          </a:xfrm>
          <a:prstGeom prst="wedgeEllipseCallout">
            <a:avLst>
              <a:gd name="adj1" fmla="val -105492"/>
              <a:gd name="adj2" fmla="val 72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Fwd</a:t>
            </a:r>
            <a:r>
              <a:rPr lang="en-US" sz="2200" dirty="0" smtClean="0"/>
              <a:t> to </a:t>
            </a:r>
            <a:r>
              <a:rPr lang="en-US" sz="2200" dirty="0" err="1" smtClean="0"/>
              <a:t>Dst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09176" y="5812118"/>
            <a:ext cx="8587583" cy="523220"/>
          </a:xfrm>
          <a:prstGeom prst="rect">
            <a:avLst/>
          </a:prstGeom>
          <a:noFill/>
          <a:ln>
            <a:solidFill>
              <a:srgbClr val="0000B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Insight: Distinguish different instances of the same packet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04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63"/>
    </mc:Choice>
    <mc:Fallback xmlns="">
      <p:transition xmlns:p14="http://schemas.microsoft.com/office/powerpoint/2010/main" spd="slow" advTm="6626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283 -0.0044 0.0653 -0.0081 0.0983 -0.01158 C 0.10959 -0.01459 0.1181 -0.01783 0.13025 -0.01922 C 0.12261 -0.04725 0.10525 -0.07088 0.08823 -0.08872 C 0.0851 -0.09682 0.08319 -0.1047 0.07954 -0.11188 C 0.07746 -0.12022 0.07451 -0.12277 0.07086 -0.12925 C 0.06634 -0.13713 0.06183 -0.14616 0.05783 -0.15427 C 0.05575 -0.16261 0.05245 -0.16956 0.05054 -0.17744 C 0.0495 -0.18137 0.04863 -0.18531 0.04776 -0.18902 C 0.04724 -0.1911 0.04463 -0.19481 0.0462 -0.19481 C 0.0587 -0.19574 0.07121 -0.19272 0.08388 -0.1911 C 0.08771 -0.19087 0.09153 -0.18971 0.09552 -0.18902 C 0.10264 -0.18299 0.10629 -0.17512 0.11132 -0.16585 C 0.11185 -0.164 0.11185 -0.16168 0.11289 -0.16006 C 0.11584 -0.1552 0.1207 -0.15242 0.12296 -0.14663 C 0.12696 -0.1362 0.13164 -0.12671 0.13738 -0.11767 C 0.14189 -0.11049 0.14502 -0.10146 0.15196 -0.09845 C 0.157 -0.09381 0.15717 -0.08987 0.16065 -0.08293 C 0.16343 -0.07111 0.15995 -0.08339 0.16499 -0.07134 C 0.1669 -0.06648 0.17072 -0.05582 0.17072 -0.05582 " pathEditMode="relative" ptsTypes="fffffffffffffffffffA">
                                      <p:cBhvr>
                                        <p:cTn id="1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838 0.00163 0.07745 -0.00046 0.11566 0.0058 C 0.13372 0.00255 0.15126 -0.00254 0.16933 -0.00579 C 0.18235 -0.01227 0.1919 -0.0125 0.20684 -0.01366 C 0.20927 -0.01436 0.21379 -0.01227 0.21413 -0.01552 C 0.21587 -0.04239 0.21587 -0.10192 0.20684 -0.13527 C 0.20493 -0.15265 0.21101 -0.1728 0.20406 -0.18739 C 0.20111 -0.19365 0.19329 -0.186 0.18808 -0.18531 C 0.1827 -0.18369 0.17731 -0.1816 0.1721 -0.17952 C 0.17002 -0.17141 0.17141 -0.16446 0.17367 -0.15635 C 0.17471 -0.1413 0.17662 -0.12717 0.17801 -0.11211 C 0.17975 -0.06323 0.1794 -0.08779 0.1794 -0.03868 " pathEditMode="relative" ptsTypes="fffffffffffA">
                                      <p:cBhvr>
                                        <p:cTn id="1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637 -0.00139 -0.08909 -0.00046 -0.13459 0.00371 C -0.14623 0.00464 -0.15787 0.00487 -0.16933 0.00579 C -0.1834 0.00672 -0.21118 0.0095 -0.21118 0.0095 C -0.23393 0.00834 -0.24626 0.0102 -0.26485 0.00371 C -0.26589 0.00116 -0.26745 -0.00115 -0.26763 -0.00393 C -0.26797 -0.00671 -0.26676 -0.00903 -0.26624 -0.01158 C -0.2645 -0.02386 -0.26346 -0.03474 -0.26051 -0.04632 C -0.25825 -0.09729 -0.25061 -0.15381 -0.26051 -0.20268 C -0.26103 -0.20986 -0.2612 -0.21704 -0.2619 -0.22399 C -0.26224 -0.22608 -0.26398 -0.22793 -0.26328 -0.22979 C -0.26276 -0.2321 -0.26051 -0.23257 -0.25894 -0.23372 C -0.24835 -0.23233 -0.24279 -0.23511 -0.23723 -0.22399 C -0.23845 -0.20639 -0.24435 -0.18508 -0.24453 -0.16794 C -0.24505 -0.1457 -0.24453 -0.123 -0.24453 -0.10053 " pathEditMode="relative" ptsTypes="ffffffffffffffA">
                                      <p:cBhvr>
                                        <p:cTn id="2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0.01713 0.00069 0.0345 0.00139 0.05186 C 0.00174 0.06413 -0.00156 0.07778 0.00278 0.08889 C 0.00469 0.09375 0.01111 0.0875 0.01528 0.08704 C 0.0493 0.08774 0.06805 0.08079 0.09444 0.0926 C 0.10781 0.0919 0.13663 0.09399 0.15278 0.08704 C 0.20191 0.08936 0.25069 0.08704 0.3 0.08519 C 0.32396 0.08565 0.34809 0.08704 0.37222 0.08704 C 0.37674 0.08704 0.38489 0.09121 0.38611 0.08519 C 0.38993 0.06274 0.38507 0.03936 0.38472 0.01667 C 0.38455 0.00926 0.38472 0.00186 0.38472 -0.00555 " pathEditMode="relative" ptsTypes="ffffffffffA">
                                      <p:cBhvr>
                                        <p:cTn id="3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  <p:bldP spid="103" grpId="2" animBg="1"/>
      <p:bldP spid="105" grpId="0" animBg="1"/>
      <p:bldP spid="105" grpId="1" animBg="1"/>
      <p:bldP spid="105" grpId="2" animBg="1"/>
      <p:bldP spid="106" grpId="1" animBg="1"/>
      <p:bldP spid="106" grpId="2" animBg="1"/>
      <p:bldP spid="106" grpId="3" animBg="1"/>
      <p:bldP spid="107" grpId="3" animBg="1"/>
      <p:bldP spid="107" grpId="4" animBg="1"/>
      <p:bldP spid="1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-12798" y="4225609"/>
            <a:ext cx="9144000" cy="28223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41" y="858925"/>
            <a:ext cx="832272" cy="832272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98605" y="1822482"/>
            <a:ext cx="8816632" cy="2039156"/>
            <a:chOff x="2110084" y="1937085"/>
            <a:chExt cx="4583981" cy="1500713"/>
          </a:xfrm>
        </p:grpSpPr>
        <p:sp>
          <p:nvSpPr>
            <p:cNvPr id="19" name="TextBox 18"/>
            <p:cNvSpPr txBox="1"/>
            <p:nvPr/>
          </p:nvSpPr>
          <p:spPr>
            <a:xfrm>
              <a:off x="3856174" y="2803578"/>
              <a:ext cx="1089968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Rule Generator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72123" y="2005803"/>
              <a:ext cx="1317731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Resource Manager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85641" y="1996856"/>
              <a:ext cx="1540026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Modifications Handler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110084" y="1937085"/>
              <a:ext cx="4583981" cy="1500713"/>
            </a:xfrm>
            <a:prstGeom prst="roundRect">
              <a:avLst/>
            </a:prstGeom>
            <a:noFill/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108" idx="2"/>
              <a:endCxn id="19" idx="1"/>
            </p:cNvCxnSpPr>
            <p:nvPr/>
          </p:nvCxnSpPr>
          <p:spPr>
            <a:xfrm>
              <a:off x="2930989" y="2345563"/>
              <a:ext cx="925185" cy="627895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9" idx="2"/>
              <a:endCxn id="19" idx="3"/>
            </p:cNvCxnSpPr>
            <p:nvPr/>
          </p:nvCxnSpPr>
          <p:spPr>
            <a:xfrm flipH="1">
              <a:off x="4946142" y="2336617"/>
              <a:ext cx="909512" cy="63684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SIMPLE System Overview</a:t>
            </a:r>
            <a:endParaRPr lang="en-US" dirty="0">
              <a:solidFill>
                <a:srgbClr val="0000B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00369" y="4888121"/>
            <a:ext cx="7832766" cy="1553859"/>
            <a:chOff x="200366" y="3897799"/>
            <a:chExt cx="7832766" cy="1165394"/>
          </a:xfrm>
        </p:grpSpPr>
        <p:sp>
          <p:nvSpPr>
            <p:cNvPr id="52" name="Cloud 51"/>
            <p:cNvSpPr/>
            <p:nvPr/>
          </p:nvSpPr>
          <p:spPr>
            <a:xfrm rot="169972">
              <a:off x="2884528" y="3897799"/>
              <a:ext cx="2914275" cy="1165394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0229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51620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2249" y="4604700"/>
              <a:ext cx="243404" cy="338969"/>
            </a:xfrm>
            <a:prstGeom prst="rect">
              <a:avLst/>
            </a:prstGeom>
            <a:noFill/>
          </p:spPr>
        </p:pic>
        <p:pic>
          <p:nvPicPr>
            <p:cNvPr id="75" name="Picture 57" descr="icon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7920" y="4657521"/>
              <a:ext cx="340420" cy="292241"/>
            </a:xfrm>
            <a:prstGeom prst="rect">
              <a:avLst/>
            </a:prstGeom>
            <a:noFill/>
          </p:spPr>
        </p:pic>
        <p:cxnSp>
          <p:nvCxnSpPr>
            <p:cNvPr id="110" name="Straight Connector 109"/>
            <p:cNvCxnSpPr>
              <a:stCxn id="74" idx="1"/>
              <a:endCxn id="73" idx="3"/>
            </p:cNvCxnSpPr>
            <p:nvPr/>
          </p:nvCxnSpPr>
          <p:spPr>
            <a:xfrm flipH="1" flipV="1">
              <a:off x="5552071" y="4584431"/>
              <a:ext cx="420178" cy="1897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4" idx="1"/>
              <a:endCxn id="75" idx="3"/>
            </p:cNvCxnSpPr>
            <p:nvPr/>
          </p:nvCxnSpPr>
          <p:spPr>
            <a:xfrm flipH="1">
              <a:off x="2608340" y="4584431"/>
              <a:ext cx="481889" cy="2192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00366" y="4379451"/>
              <a:ext cx="1843236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Legacy</a:t>
              </a:r>
            </a:p>
            <a:p>
              <a:r>
                <a:rPr lang="en-US" sz="2400" i="1" dirty="0" smtClean="0"/>
                <a:t>Middleboxes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19163" y="4334355"/>
              <a:ext cx="151396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OpenFlow</a:t>
              </a:r>
              <a:r>
                <a:rPr lang="en-US" sz="2400" i="1" dirty="0"/>
                <a:t> </a:t>
              </a:r>
              <a:endParaRPr lang="en-US" sz="2400" i="1" dirty="0" smtClean="0"/>
            </a:p>
            <a:p>
              <a:r>
                <a:rPr lang="en-US" sz="2400" i="1" dirty="0" smtClean="0"/>
                <a:t>capable</a:t>
              </a:r>
            </a:p>
          </p:txBody>
        </p:sp>
      </p:grpSp>
      <p:cxnSp>
        <p:nvCxnSpPr>
          <p:cNvPr id="121" name="Straight Arrow Connector 120"/>
          <p:cNvCxnSpPr>
            <a:endCxn id="77" idx="0"/>
          </p:cNvCxnSpPr>
          <p:nvPr/>
        </p:nvCxnSpPr>
        <p:spPr>
          <a:xfrm>
            <a:off x="4813300" y="3461529"/>
            <a:ext cx="676796" cy="15072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76" idx="0"/>
          </p:cNvCxnSpPr>
          <p:nvPr/>
        </p:nvCxnSpPr>
        <p:spPr>
          <a:xfrm flipH="1">
            <a:off x="3102899" y="3461529"/>
            <a:ext cx="999201" cy="15377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78350"/>
              </p:ext>
            </p:extLst>
          </p:nvPr>
        </p:nvGraphicFramePr>
        <p:xfrm>
          <a:off x="2267923" y="4999310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98702"/>
              </p:ext>
            </p:extLst>
          </p:nvPr>
        </p:nvGraphicFramePr>
        <p:xfrm>
          <a:off x="4655120" y="4968781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75435" y="1595787"/>
            <a:ext cx="3782426" cy="1199665"/>
          </a:xfrm>
          <a:prstGeom prst="ellipse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14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2986355" y="1057976"/>
            <a:ext cx="4178821" cy="445931"/>
            <a:chOff x="3160995" y="1126542"/>
            <a:chExt cx="4178821" cy="445931"/>
          </a:xfrm>
        </p:grpSpPr>
        <p:sp>
          <p:nvSpPr>
            <p:cNvPr id="38" name="Rectangle 37"/>
            <p:cNvSpPr/>
            <p:nvPr/>
          </p:nvSpPr>
          <p:spPr>
            <a:xfrm>
              <a:off x="4352844" y="1130714"/>
              <a:ext cx="90495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Firewall</a:t>
              </a:r>
              <a:endParaRPr lang="en-US" sz="1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78933" y="1130714"/>
              <a:ext cx="586638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IDS</a:t>
              </a:r>
              <a:endParaRPr lang="en-US" sz="1600" dirty="0"/>
            </a:p>
          </p:txBody>
        </p:sp>
        <p:cxnSp>
          <p:nvCxnSpPr>
            <p:cNvPr id="40" name="Straight Arrow Connector 39"/>
            <p:cNvCxnSpPr>
              <a:endCxn id="38" idx="1"/>
            </p:cNvCxnSpPr>
            <p:nvPr/>
          </p:nvCxnSpPr>
          <p:spPr>
            <a:xfrm>
              <a:off x="3836205" y="1351589"/>
              <a:ext cx="51663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8" idx="3"/>
              <a:endCxn id="39" idx="1"/>
            </p:cNvCxnSpPr>
            <p:nvPr/>
          </p:nvCxnSpPr>
          <p:spPr>
            <a:xfrm>
              <a:off x="5257800" y="1351594"/>
              <a:ext cx="4211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6553200" y="1130709"/>
              <a:ext cx="78661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Proxy</a:t>
              </a:r>
              <a:endParaRPr lang="en-US" sz="1600" dirty="0"/>
            </a:p>
          </p:txBody>
        </p:sp>
        <p:cxnSp>
          <p:nvCxnSpPr>
            <p:cNvPr id="43" name="Straight Arrow Connector 42"/>
            <p:cNvCxnSpPr>
              <a:stCxn id="39" idx="3"/>
              <a:endCxn id="42" idx="1"/>
            </p:cNvCxnSpPr>
            <p:nvPr/>
          </p:nvCxnSpPr>
          <p:spPr>
            <a:xfrm flipV="1">
              <a:off x="6265571" y="1351589"/>
              <a:ext cx="28762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160995" y="1126542"/>
              <a:ext cx="6752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Web</a:t>
              </a:r>
              <a:endParaRPr lang="en-US" sz="2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7136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09"/>
    </mc:Choice>
    <mc:Fallback xmlns="">
      <p:transition xmlns:p14="http://schemas.microsoft.com/office/powerpoint/2010/main" spd="slow" advTm="13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17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Resource Constraints</a:t>
            </a:r>
            <a:r>
              <a:rPr lang="en-US" dirty="0" smtClean="0">
                <a:solidFill>
                  <a:srgbClr val="0000BF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0000BF"/>
                </a:solidFill>
              </a:rPr>
              <a:t>Joint Optimization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2440" y="3051894"/>
            <a:ext cx="2534468" cy="461665"/>
          </a:xfrm>
          <a:prstGeom prst="rect">
            <a:avLst/>
          </a:prstGeom>
          <a:ln>
            <a:solidFill>
              <a:srgbClr val="4F81B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Resource Manager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304801" y="1383385"/>
            <a:ext cx="8069915" cy="1107996"/>
            <a:chOff x="22407" y="1115137"/>
            <a:chExt cx="8069915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22407" y="1115137"/>
              <a:ext cx="1478733" cy="5770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Topology &amp; Traffic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5493" y="1126438"/>
              <a:ext cx="942749" cy="5770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/>
                <a:t>Switch </a:t>
              </a:r>
            </a:p>
            <a:p>
              <a:pPr algn="ctr"/>
              <a:r>
                <a:rPr lang="en-US" sz="2200" dirty="0" smtClean="0"/>
                <a:t>TCAM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6356" y="1115137"/>
              <a:ext cx="1752544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Middlebox</a:t>
              </a:r>
            </a:p>
            <a:p>
              <a:pPr algn="ctr"/>
              <a:r>
                <a:rPr lang="en-US" sz="2200" dirty="0" smtClean="0"/>
                <a:t>Capacity + Footprints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39778" y="1115137"/>
              <a:ext cx="1752544" cy="57708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Policy</a:t>
              </a:r>
            </a:p>
            <a:p>
              <a:pPr algn="ctr"/>
              <a:r>
                <a:rPr lang="en-US" sz="2200" dirty="0" smtClean="0"/>
                <a:t> Spec</a:t>
              </a:r>
            </a:p>
          </p:txBody>
        </p:sp>
      </p:grpSp>
      <p:cxnSp>
        <p:nvCxnSpPr>
          <p:cNvPr id="27" name="Straight Arrow Connector 26"/>
          <p:cNvCxnSpPr>
            <a:stCxn id="7" idx="2"/>
          </p:cNvCxnSpPr>
          <p:nvPr/>
        </p:nvCxnSpPr>
        <p:spPr>
          <a:xfrm>
            <a:off x="1044168" y="2152825"/>
            <a:ext cx="2088275" cy="945427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>
            <a:off x="3275022" y="2491381"/>
            <a:ext cx="420679" cy="606871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2"/>
          </p:cNvCxnSpPr>
          <p:nvPr/>
        </p:nvCxnSpPr>
        <p:spPr>
          <a:xfrm flipH="1">
            <a:off x="4977888" y="2167893"/>
            <a:ext cx="471374" cy="93036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</p:cNvCxnSpPr>
          <p:nvPr/>
        </p:nvCxnSpPr>
        <p:spPr>
          <a:xfrm flipH="1">
            <a:off x="5575753" y="2152825"/>
            <a:ext cx="1922691" cy="945429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</p:cNvCxnSpPr>
          <p:nvPr/>
        </p:nvCxnSpPr>
        <p:spPr>
          <a:xfrm flipH="1">
            <a:off x="4388081" y="3513559"/>
            <a:ext cx="11593" cy="741369"/>
          </a:xfrm>
          <a:prstGeom prst="straightConnector1">
            <a:avLst/>
          </a:prstGeom>
          <a:ln>
            <a:solidFill>
              <a:srgbClr val="0D0D0D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679700" y="4254929"/>
            <a:ext cx="3240935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Optimal &amp; Feasible </a:t>
            </a:r>
          </a:p>
          <a:p>
            <a:pPr algn="ctr"/>
            <a:r>
              <a:rPr lang="en-US" sz="2200" i="1" dirty="0" smtClean="0"/>
              <a:t>load balancing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1" y="5183496"/>
            <a:ext cx="8381999" cy="1077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BF"/>
                </a:solidFill>
              </a:rPr>
              <a:t>Theoretically hard! </a:t>
            </a:r>
          </a:p>
          <a:p>
            <a:pPr algn="ctr"/>
            <a:r>
              <a:rPr lang="en-US" sz="3200" dirty="0" smtClean="0">
                <a:solidFill>
                  <a:srgbClr val="0000BF"/>
                </a:solidFill>
              </a:rPr>
              <a:t>Not obvious if some configuration is feasible!</a:t>
            </a:r>
            <a:endParaRPr lang="en-US" sz="3200" dirty="0">
              <a:solidFill>
                <a:srgbClr val="0000B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9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50"/>
    </mc:Choice>
    <mc:Fallback xmlns="">
      <p:transition xmlns:p14="http://schemas.microsoft.com/office/powerpoint/2010/main" spd="slow" advTm="3865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881062"/>
          </a:xfrm>
        </p:spPr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Offline + Online Decomposition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36226" y="3586182"/>
            <a:ext cx="2019320" cy="10451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Offline Stage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  <a:endCxn id="11" idx="1"/>
          </p:cNvCxnSpPr>
          <p:nvPr/>
        </p:nvCxnSpPr>
        <p:spPr>
          <a:xfrm>
            <a:off x="3455546" y="4108759"/>
            <a:ext cx="27675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23070" y="3586182"/>
            <a:ext cx="2045776" cy="10451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Online Step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03966" y="2974200"/>
            <a:ext cx="8309834" cy="29504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1571" y="5232193"/>
            <a:ext cx="416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Deals with Switch constraints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25476" y="5323477"/>
            <a:ext cx="463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Deals with only load balancing</a:t>
            </a:r>
            <a:endParaRPr lang="en-US" sz="2400" dirty="0"/>
          </a:p>
        </p:txBody>
      </p:sp>
      <p:sp>
        <p:nvSpPr>
          <p:cNvPr id="14" name="Right Brace 13"/>
          <p:cNvSpPr/>
          <p:nvPr/>
        </p:nvSpPr>
        <p:spPr>
          <a:xfrm rot="16200000" flipH="1">
            <a:off x="2255388" y="3972828"/>
            <a:ext cx="381000" cy="201932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Brace 22"/>
          <p:cNvSpPr/>
          <p:nvPr/>
        </p:nvSpPr>
        <p:spPr>
          <a:xfrm rot="16200000" flipH="1">
            <a:off x="7042231" y="3972829"/>
            <a:ext cx="381000" cy="201932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33800" y="3125568"/>
            <a:ext cx="288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Resource Manager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681571" y="2316897"/>
            <a:ext cx="855129" cy="1269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36226" y="1485900"/>
            <a:ext cx="133882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Network </a:t>
            </a:r>
          </a:p>
          <a:p>
            <a:r>
              <a:rPr lang="en-US" sz="2400" dirty="0" smtClean="0"/>
              <a:t>Topology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984171" y="1485900"/>
            <a:ext cx="94274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Switch </a:t>
            </a:r>
          </a:p>
          <a:p>
            <a:pPr algn="ctr"/>
            <a:r>
              <a:rPr lang="en-US" sz="2200" dirty="0" smtClean="0"/>
              <a:t>TCAM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227" y="1485900"/>
            <a:ext cx="91668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Policy </a:t>
            </a:r>
          </a:p>
          <a:p>
            <a:r>
              <a:rPr lang="en-US" sz="2400" dirty="0" smtClean="0"/>
              <a:t>Spec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27" idx="2"/>
          </p:cNvCxnSpPr>
          <p:nvPr/>
        </p:nvCxnSpPr>
        <p:spPr>
          <a:xfrm>
            <a:off x="2105640" y="2316897"/>
            <a:ext cx="0" cy="1269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</p:cNvCxnSpPr>
          <p:nvPr/>
        </p:nvCxnSpPr>
        <p:spPr>
          <a:xfrm flipH="1">
            <a:off x="2590800" y="2255341"/>
            <a:ext cx="864746" cy="1331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26835" y="1488446"/>
            <a:ext cx="100956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Traffic</a:t>
            </a:r>
          </a:p>
          <a:p>
            <a:r>
              <a:rPr lang="en-US" sz="2400" dirty="0" smtClean="0"/>
              <a:t>Matrix</a:t>
            </a:r>
            <a:endParaRPr lang="en-US" sz="24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531616" y="2319443"/>
            <a:ext cx="0" cy="12692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09674" y="1480671"/>
            <a:ext cx="204414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Mbox</a:t>
            </a:r>
            <a:r>
              <a:rPr lang="en-US" sz="2400" dirty="0"/>
              <a:t> </a:t>
            </a:r>
            <a:r>
              <a:rPr lang="en-US" sz="2400" dirty="0" smtClean="0"/>
              <a:t>Capacity </a:t>
            </a:r>
          </a:p>
          <a:p>
            <a:r>
              <a:rPr lang="en-US" sz="2400" dirty="0" smtClean="0"/>
              <a:t>+ Footprints</a:t>
            </a:r>
            <a:endParaRPr lang="en-US" sz="240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3302000" y="2311668"/>
            <a:ext cx="1056330" cy="1274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925476" y="2319443"/>
            <a:ext cx="1627724" cy="12667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3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99"/>
    </mc:Choice>
    <mc:Fallback xmlns="">
      <p:transition xmlns:p14="http://schemas.microsoft.com/office/powerpoint/2010/main" spd="slow" advTm="4359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Offline Stage: ILP based pruning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17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455102" y="1878631"/>
            <a:ext cx="5608761" cy="29502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5102" y="2623662"/>
            <a:ext cx="5366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Set of all possible middlebox load distributions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60802" y="2982831"/>
            <a:ext cx="2132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Pruned Set</a:t>
            </a:r>
            <a:endParaRPr lang="en-US" sz="3200" dirty="0"/>
          </a:p>
        </p:txBody>
      </p:sp>
      <p:sp>
        <p:nvSpPr>
          <p:cNvPr id="25" name="Rounded Rectangle 24"/>
          <p:cNvSpPr/>
          <p:nvPr/>
        </p:nvSpPr>
        <p:spPr>
          <a:xfrm>
            <a:off x="1723662" y="4431985"/>
            <a:ext cx="5098098" cy="1396001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8721" y="4828878"/>
            <a:ext cx="57807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Balance the middlebox load </a:t>
            </a:r>
            <a:endParaRPr lang="en-US" sz="3200" dirty="0"/>
          </a:p>
        </p:txBody>
      </p:sp>
      <p:sp>
        <p:nvSpPr>
          <p:cNvPr id="31" name="Oval Callout 30"/>
          <p:cNvSpPr/>
          <p:nvPr/>
        </p:nvSpPr>
        <p:spPr>
          <a:xfrm>
            <a:off x="4865924" y="1500135"/>
            <a:ext cx="3820876" cy="1124065"/>
          </a:xfrm>
          <a:prstGeom prst="wedgeEllipseCallout">
            <a:avLst>
              <a:gd name="adj1" fmla="val -55818"/>
              <a:gd name="adj2" fmla="val 1078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Feasible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Sufficient freedom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83529" y="3567607"/>
            <a:ext cx="14942" cy="1422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73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2" grpId="0"/>
      <p:bldP spid="25" grpId="2"/>
      <p:bldP spid="26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-12798" y="4225609"/>
            <a:ext cx="9144000" cy="28223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2025241" y="858925"/>
            <a:ext cx="4963948" cy="832272"/>
            <a:chOff x="1623014" y="800144"/>
            <a:chExt cx="4963948" cy="624204"/>
          </a:xfrm>
        </p:grpSpPr>
        <p:pic>
          <p:nvPicPr>
            <p:cNvPr id="70" name="Picture 69" descr="MC9004316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014" y="800144"/>
              <a:ext cx="832272" cy="624204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2780424" y="922962"/>
              <a:ext cx="3806538" cy="422049"/>
              <a:chOff x="2780424" y="922961"/>
              <a:chExt cx="3806538" cy="422049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950617" y="1003985"/>
                <a:ext cx="608585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FW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921928" y="1003985"/>
                <a:ext cx="586638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IDS</a:t>
                </a:r>
                <a:endParaRPr lang="en-US" sz="1600" dirty="0"/>
              </a:p>
            </p:txBody>
          </p:sp>
          <p:cxnSp>
            <p:nvCxnSpPr>
              <p:cNvPr id="57" name="Straight Arrow Connector 56"/>
              <p:cNvCxnSpPr>
                <a:endCxn id="47" idx="1"/>
              </p:cNvCxnSpPr>
              <p:nvPr/>
            </p:nvCxnSpPr>
            <p:spPr>
              <a:xfrm>
                <a:off x="3433978" y="1169641"/>
                <a:ext cx="516639" cy="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7" idx="3"/>
                <a:endCxn id="51" idx="1"/>
              </p:cNvCxnSpPr>
              <p:nvPr/>
            </p:nvCxnSpPr>
            <p:spPr>
              <a:xfrm>
                <a:off x="4559202" y="1169641"/>
                <a:ext cx="36273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60"/>
              <p:cNvSpPr/>
              <p:nvPr/>
            </p:nvSpPr>
            <p:spPr>
              <a:xfrm>
                <a:off x="5800346" y="1013691"/>
                <a:ext cx="786616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Proxy</a:t>
                </a:r>
                <a:endParaRPr lang="en-US" sz="1600" dirty="0"/>
              </a:p>
            </p:txBody>
          </p:sp>
          <p:cxnSp>
            <p:nvCxnSpPr>
              <p:cNvPr id="62" name="Straight Arrow Connector 61"/>
              <p:cNvCxnSpPr>
                <a:stCxn id="51" idx="3"/>
                <a:endCxn id="61" idx="1"/>
              </p:cNvCxnSpPr>
              <p:nvPr/>
            </p:nvCxnSpPr>
            <p:spPr>
              <a:xfrm>
                <a:off x="5508566" y="1169645"/>
                <a:ext cx="291780" cy="97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780424" y="922961"/>
                <a:ext cx="675210" cy="300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Web</a:t>
                </a:r>
                <a:endParaRPr lang="en-US" sz="2000" dirty="0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98605" y="1822482"/>
            <a:ext cx="8816632" cy="2039156"/>
            <a:chOff x="2110084" y="1937085"/>
            <a:chExt cx="4583981" cy="1500713"/>
          </a:xfrm>
        </p:grpSpPr>
        <p:sp>
          <p:nvSpPr>
            <p:cNvPr id="19" name="TextBox 18"/>
            <p:cNvSpPr txBox="1"/>
            <p:nvPr/>
          </p:nvSpPr>
          <p:spPr>
            <a:xfrm>
              <a:off x="3856174" y="2803578"/>
              <a:ext cx="1089968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Rule Generator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72123" y="2005803"/>
              <a:ext cx="1317731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Resource Manager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85641" y="1996856"/>
              <a:ext cx="1540026" cy="3397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Modifications Handler</a:t>
              </a: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110084" y="1937085"/>
              <a:ext cx="4583981" cy="1500713"/>
            </a:xfrm>
            <a:prstGeom prst="roundRect">
              <a:avLst/>
            </a:prstGeom>
            <a:noFill/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108" idx="2"/>
              <a:endCxn id="19" idx="1"/>
            </p:cNvCxnSpPr>
            <p:nvPr/>
          </p:nvCxnSpPr>
          <p:spPr>
            <a:xfrm>
              <a:off x="2930989" y="2345563"/>
              <a:ext cx="925185" cy="627895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9" idx="2"/>
              <a:endCxn id="19" idx="3"/>
            </p:cNvCxnSpPr>
            <p:nvPr/>
          </p:nvCxnSpPr>
          <p:spPr>
            <a:xfrm flipH="1">
              <a:off x="4946142" y="2336617"/>
              <a:ext cx="909512" cy="63684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SIMPLE System Overview</a:t>
            </a:r>
            <a:endParaRPr lang="en-US" dirty="0">
              <a:solidFill>
                <a:srgbClr val="0000B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00369" y="4888121"/>
            <a:ext cx="7832766" cy="1553859"/>
            <a:chOff x="200366" y="3897799"/>
            <a:chExt cx="7832766" cy="1165394"/>
          </a:xfrm>
        </p:grpSpPr>
        <p:sp>
          <p:nvSpPr>
            <p:cNvPr id="52" name="Cloud 51"/>
            <p:cNvSpPr/>
            <p:nvPr/>
          </p:nvSpPr>
          <p:spPr>
            <a:xfrm rot="169972">
              <a:off x="2884528" y="3897799"/>
              <a:ext cx="2914275" cy="1165394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0229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51620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2249" y="4604700"/>
              <a:ext cx="243404" cy="338969"/>
            </a:xfrm>
            <a:prstGeom prst="rect">
              <a:avLst/>
            </a:prstGeom>
            <a:noFill/>
          </p:spPr>
        </p:pic>
        <p:pic>
          <p:nvPicPr>
            <p:cNvPr id="75" name="Picture 57" descr="icon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7920" y="4657521"/>
              <a:ext cx="340420" cy="292241"/>
            </a:xfrm>
            <a:prstGeom prst="rect">
              <a:avLst/>
            </a:prstGeom>
            <a:noFill/>
          </p:spPr>
        </p:pic>
        <p:cxnSp>
          <p:nvCxnSpPr>
            <p:cNvPr id="110" name="Straight Connector 109"/>
            <p:cNvCxnSpPr>
              <a:stCxn id="74" idx="1"/>
              <a:endCxn id="73" idx="3"/>
            </p:cNvCxnSpPr>
            <p:nvPr/>
          </p:nvCxnSpPr>
          <p:spPr>
            <a:xfrm flipH="1" flipV="1">
              <a:off x="5552071" y="4584431"/>
              <a:ext cx="420178" cy="1897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4" idx="1"/>
              <a:endCxn id="75" idx="3"/>
            </p:cNvCxnSpPr>
            <p:nvPr/>
          </p:nvCxnSpPr>
          <p:spPr>
            <a:xfrm flipH="1">
              <a:off x="2608340" y="4584431"/>
              <a:ext cx="481889" cy="2192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00366" y="4379451"/>
              <a:ext cx="1843236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Legacy</a:t>
              </a:r>
            </a:p>
            <a:p>
              <a:r>
                <a:rPr lang="en-US" sz="2400" i="1" dirty="0" smtClean="0"/>
                <a:t>Middleboxes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19163" y="4334355"/>
              <a:ext cx="151396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OpenFlow</a:t>
              </a:r>
              <a:r>
                <a:rPr lang="en-US" sz="2400" i="1" dirty="0"/>
                <a:t> </a:t>
              </a:r>
              <a:endParaRPr lang="en-US" sz="2400" i="1" dirty="0" smtClean="0"/>
            </a:p>
            <a:p>
              <a:r>
                <a:rPr lang="en-US" sz="2400" i="1" dirty="0" smtClean="0"/>
                <a:t>capable</a:t>
              </a:r>
            </a:p>
          </p:txBody>
        </p:sp>
      </p:grpSp>
      <p:cxnSp>
        <p:nvCxnSpPr>
          <p:cNvPr id="121" name="Straight Arrow Connector 120"/>
          <p:cNvCxnSpPr>
            <a:endCxn id="77" idx="0"/>
          </p:cNvCxnSpPr>
          <p:nvPr/>
        </p:nvCxnSpPr>
        <p:spPr>
          <a:xfrm>
            <a:off x="4813300" y="3461529"/>
            <a:ext cx="676796" cy="15072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76" idx="0"/>
          </p:cNvCxnSpPr>
          <p:nvPr/>
        </p:nvCxnSpPr>
        <p:spPr>
          <a:xfrm flipH="1">
            <a:off x="3102899" y="3461529"/>
            <a:ext cx="999201" cy="15377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34516"/>
              </p:ext>
            </p:extLst>
          </p:nvPr>
        </p:nvGraphicFramePr>
        <p:xfrm>
          <a:off x="2267923" y="4999310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02522"/>
              </p:ext>
            </p:extLst>
          </p:nvPr>
        </p:nvGraphicFramePr>
        <p:xfrm>
          <a:off x="4655120" y="4968781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5361584" y="1572473"/>
            <a:ext cx="3782426" cy="1199665"/>
          </a:xfrm>
          <a:prstGeom prst="ellipse">
            <a:avLst/>
          </a:prstGeom>
          <a:noFill/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69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01"/>
    </mc:Choice>
    <mc:Fallback xmlns="">
      <p:transition xmlns:p14="http://schemas.microsoft.com/office/powerpoint/2010/main" spd="slow" advTm="91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BF"/>
                </a:solidFill>
              </a:rPr>
              <a:t>Modifications </a:t>
            </a:r>
            <a:r>
              <a:rPr lang="en-US" dirty="0">
                <a:solidFill>
                  <a:srgbClr val="0000BF"/>
                </a:solidFill>
                <a:sym typeface="Wingdings"/>
              </a:rPr>
              <a:t></a:t>
            </a:r>
            <a:r>
              <a:rPr lang="en-US" dirty="0">
                <a:solidFill>
                  <a:srgbClr val="0000BF"/>
                </a:solidFill>
              </a:rPr>
              <a:t> Infer flow correlations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19</a:t>
            </a:fld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005872" y="3657600"/>
            <a:ext cx="1339793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1005872" y="4279900"/>
            <a:ext cx="1339793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6" name="Picture 7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5665" y="3975100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0650" y="3728390"/>
            <a:ext cx="813243" cy="7728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8" name="Picture 7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6892" y="3975100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9" name="Straight Arrow Connector 78"/>
          <p:cNvCxnSpPr/>
          <p:nvPr/>
        </p:nvCxnSpPr>
        <p:spPr>
          <a:xfrm>
            <a:off x="3013040" y="4116583"/>
            <a:ext cx="1388600" cy="16161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193893" y="4132744"/>
            <a:ext cx="1388600" cy="16161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194267" y="4174305"/>
            <a:ext cx="1339793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851099" y="1788204"/>
            <a:ext cx="414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2499276" y="1488104"/>
            <a:ext cx="14090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Correlate </a:t>
            </a:r>
          </a:p>
          <a:p>
            <a:r>
              <a:rPr lang="en-US" sz="2200" dirty="0" smtClean="0"/>
              <a:t>flows</a:t>
            </a:r>
            <a:endParaRPr lang="en-US" sz="2200" dirty="0"/>
          </a:p>
        </p:txBody>
      </p:sp>
      <p:sp>
        <p:nvSpPr>
          <p:cNvPr id="84" name="TextBox 83"/>
          <p:cNvSpPr txBox="1"/>
          <p:nvPr/>
        </p:nvSpPr>
        <p:spPr>
          <a:xfrm>
            <a:off x="5361693" y="1495780"/>
            <a:ext cx="9865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Install rules</a:t>
            </a:r>
            <a:endParaRPr lang="en-US" sz="2200" dirty="0"/>
          </a:p>
        </p:txBody>
      </p:sp>
      <p:sp>
        <p:nvSpPr>
          <p:cNvPr id="85" name="Right Arrow 84"/>
          <p:cNvSpPr/>
          <p:nvPr/>
        </p:nvSpPr>
        <p:spPr>
          <a:xfrm>
            <a:off x="4070172" y="1742990"/>
            <a:ext cx="1261638" cy="2468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233918" y="1356404"/>
            <a:ext cx="5960349" cy="10757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564993" y="4439742"/>
            <a:ext cx="252171" cy="326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86954" y="4439742"/>
            <a:ext cx="252171" cy="326512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 flipH="1">
            <a:off x="2404357" y="3574990"/>
            <a:ext cx="59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4401640" y="3289180"/>
            <a:ext cx="8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Proxy</a:t>
            </a:r>
          </a:p>
        </p:txBody>
      </p:sp>
      <p:sp>
        <p:nvSpPr>
          <p:cNvPr id="91" name="TextBox 90"/>
          <p:cNvSpPr txBox="1"/>
          <p:nvPr/>
        </p:nvSpPr>
        <p:spPr>
          <a:xfrm flipH="1">
            <a:off x="6892355" y="3574990"/>
            <a:ext cx="59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558354" y="3231058"/>
            <a:ext cx="11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9772" y="4892630"/>
            <a:ext cx="11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5211160" y="4439742"/>
            <a:ext cx="241300" cy="326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2575457" y="4395983"/>
            <a:ext cx="252171" cy="326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886954" y="4395983"/>
            <a:ext cx="252171" cy="326512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751320" y="4439742"/>
            <a:ext cx="241300" cy="326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933685" y="2249869"/>
            <a:ext cx="798447" cy="170987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298984" y="3350078"/>
            <a:ext cx="252171" cy="326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233918" y="4935450"/>
            <a:ext cx="252171" cy="326512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1" descr="IOSfirew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132" y="4853523"/>
            <a:ext cx="324630" cy="602783"/>
          </a:xfrm>
          <a:prstGeom prst="rect">
            <a:avLst/>
          </a:prstGeom>
          <a:noFill/>
        </p:spPr>
      </p:pic>
      <p:sp>
        <p:nvSpPr>
          <p:cNvPr id="106" name="TextBox 105"/>
          <p:cNvSpPr txBox="1"/>
          <p:nvPr/>
        </p:nvSpPr>
        <p:spPr>
          <a:xfrm>
            <a:off x="7056762" y="4935450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Firewall</a:t>
            </a:r>
          </a:p>
        </p:txBody>
      </p:sp>
      <p:cxnSp>
        <p:nvCxnSpPr>
          <p:cNvPr id="107" name="Straight Arrow Connector 106"/>
          <p:cNvCxnSpPr>
            <a:endCxn id="105" idx="0"/>
          </p:cNvCxnSpPr>
          <p:nvPr/>
        </p:nvCxnSpPr>
        <p:spPr>
          <a:xfrm>
            <a:off x="6894447" y="4360006"/>
            <a:ext cx="0" cy="493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484210" y="4428886"/>
            <a:ext cx="241300" cy="326512"/>
          </a:xfrm>
          <a:prstGeom prst="rect">
            <a:avLst/>
          </a:pr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7045607" y="4432990"/>
            <a:ext cx="241300" cy="326512"/>
          </a:xfrm>
          <a:prstGeom prst="rect">
            <a:avLst/>
          </a:prstGeom>
          <a:solidFill>
            <a:srgbClr val="F79646"/>
          </a:solidFill>
          <a:ln>
            <a:solidFill>
              <a:srgbClr val="F796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2345665" y="5361074"/>
            <a:ext cx="331592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User1: Proxy </a:t>
            </a:r>
            <a:r>
              <a:rPr lang="en-US" sz="2400" dirty="0" smtClean="0">
                <a:sym typeface="Wingdings"/>
              </a:rPr>
              <a:t> Firewall</a:t>
            </a:r>
          </a:p>
          <a:p>
            <a:r>
              <a:rPr lang="en-US" sz="2400" dirty="0" smtClean="0">
                <a:sym typeface="Wingdings"/>
              </a:rPr>
              <a:t>User2: Proxy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992599" y="2876814"/>
            <a:ext cx="1388051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Payload Similarity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6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09"/>
    </mc:Choice>
    <mc:Fallback xmlns="">
      <p:transition xmlns:p14="http://schemas.microsoft.com/office/powerpoint/2010/main" spd="slow" advTm="4440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10694 0.0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4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13854 -0.08334 " pathEditMode="relative" ptsTypes="AA">
                                      <p:cBhvr>
                                        <p:cTn id="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472 0 " pathEditMode="relative" ptsTypes="AA">
                                      <p:cBhvr>
                                        <p:cTn id="2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472 0 " pathEditMode="relative" ptsTypes="AA">
                                      <p:cBhvr>
                                        <p:cTn id="2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9815 " pathEditMode="relative" ptsTypes="AA">
                                      <p:cBhvr>
                                        <p:cTn id="2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9815 " pathEditMode="relative" ptsTypes="AA">
                                      <p:cBhvr>
                                        <p:cTn id="3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852E-6 L 0.15417 8.51852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852E-6 L 0.15417 8.51852E-6 " pathEditMode="relative" ptsTypes="AA">
                                      <p:cBhvr>
                                        <p:cTn id="4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34028 -0.304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14" y="-152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-0.00046 L -0.33576 -0.3039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9" grpId="0" animBg="1"/>
      <p:bldP spid="99" grpId="1" animBg="1"/>
      <p:bldP spid="103" grpId="0" animBg="1"/>
      <p:bldP spid="103" grpId="1" animBg="1"/>
      <p:bldP spid="104" grpId="0" animBg="1"/>
      <p:bldP spid="104" grpId="1" animBg="1"/>
      <p:bldP spid="109" grpId="0" animBg="1"/>
      <p:bldP spid="109" grpId="1" animBg="1"/>
      <p:bldP spid="110" grpId="1" animBg="1"/>
      <p:bldP spid="110" grpId="2" animBg="1"/>
      <p:bldP spid="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Middleboxes management is hard!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6191" y="5763354"/>
            <a:ext cx="6749575" cy="830997"/>
          </a:xfrm>
          <a:prstGeom prst="rect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BF"/>
                </a:solidFill>
              </a:rPr>
              <a:t>Critical for security, performance, compliance</a:t>
            </a:r>
          </a:p>
          <a:p>
            <a:pPr algn="ctr"/>
            <a:r>
              <a:rPr lang="en-US" sz="2400" dirty="0" smtClean="0">
                <a:solidFill>
                  <a:srgbClr val="0000BF"/>
                </a:solidFill>
              </a:rPr>
              <a:t>But expensive, complex and difficult to manage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8120" y="1143000"/>
            <a:ext cx="755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BF"/>
                </a:solidFill>
              </a:rPr>
              <a:t>Survey across 57 network operators  </a:t>
            </a:r>
            <a:r>
              <a:rPr lang="en-US" i="1" dirty="0" smtClean="0">
                <a:solidFill>
                  <a:srgbClr val="0000BF"/>
                </a:solidFill>
              </a:rPr>
              <a:t>(J. Sherry et al. SIGCOMM 2012)</a:t>
            </a:r>
            <a:endParaRPr lang="en-US" i="1" dirty="0">
              <a:solidFill>
                <a:srgbClr val="0000BF"/>
              </a:solidFill>
            </a:endParaRPr>
          </a:p>
        </p:txBody>
      </p:sp>
      <p:pic>
        <p:nvPicPr>
          <p:cNvPr id="18" name="Picture 17" descr="personne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411" y="1625720"/>
            <a:ext cx="4515489" cy="2541175"/>
          </a:xfrm>
          <a:prstGeom prst="rect">
            <a:avLst/>
          </a:prstGeom>
        </p:spPr>
      </p:pic>
      <p:pic>
        <p:nvPicPr>
          <p:cNvPr id="3" name="Picture 2" descr="overlo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320" y="4353820"/>
            <a:ext cx="6045262" cy="129113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753100" y="1866900"/>
            <a:ext cx="3251200" cy="830997"/>
            <a:chOff x="5753100" y="1866900"/>
            <a:chExt cx="3251200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6692900" y="1866900"/>
              <a:ext cx="2311400" cy="8309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e.g., a network with ~2000 middleboxes required 500+ operators</a:t>
              </a:r>
              <a:endParaRPr lang="en-US" sz="16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5753100" y="1968500"/>
              <a:ext cx="939800" cy="3556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060700" y="4166895"/>
            <a:ext cx="1181100" cy="1478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94200" y="4166895"/>
            <a:ext cx="1181100" cy="1478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7"/>
    </mc:Choice>
    <mc:Fallback xmlns="">
      <p:transition xmlns:p14="http://schemas.microsoft.com/office/powerpoint/2010/main" spd="slow" advTm="739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-12798" y="4225609"/>
            <a:ext cx="9144000" cy="28223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2025241" y="858925"/>
            <a:ext cx="4963948" cy="832272"/>
            <a:chOff x="1623014" y="800144"/>
            <a:chExt cx="4963948" cy="624204"/>
          </a:xfrm>
        </p:grpSpPr>
        <p:pic>
          <p:nvPicPr>
            <p:cNvPr id="70" name="Picture 69" descr="MC9004316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014" y="800144"/>
              <a:ext cx="832272" cy="624204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2780424" y="922962"/>
              <a:ext cx="3806538" cy="422049"/>
              <a:chOff x="2780424" y="922961"/>
              <a:chExt cx="3806538" cy="422049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950617" y="1003985"/>
                <a:ext cx="608585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FW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921928" y="1003985"/>
                <a:ext cx="586638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IDS</a:t>
                </a:r>
                <a:endParaRPr lang="en-US" sz="1600" dirty="0"/>
              </a:p>
            </p:txBody>
          </p:sp>
          <p:cxnSp>
            <p:nvCxnSpPr>
              <p:cNvPr id="57" name="Straight Arrow Connector 56"/>
              <p:cNvCxnSpPr>
                <a:endCxn id="47" idx="1"/>
              </p:cNvCxnSpPr>
              <p:nvPr/>
            </p:nvCxnSpPr>
            <p:spPr>
              <a:xfrm>
                <a:off x="3433978" y="1169641"/>
                <a:ext cx="516639" cy="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7" idx="3"/>
                <a:endCxn id="51" idx="1"/>
              </p:cNvCxnSpPr>
              <p:nvPr/>
            </p:nvCxnSpPr>
            <p:spPr>
              <a:xfrm>
                <a:off x="4559202" y="1169641"/>
                <a:ext cx="36273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60"/>
              <p:cNvSpPr/>
              <p:nvPr/>
            </p:nvSpPr>
            <p:spPr>
              <a:xfrm>
                <a:off x="5800346" y="1013691"/>
                <a:ext cx="786616" cy="33131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Proxy</a:t>
                </a:r>
                <a:endParaRPr lang="en-US" sz="1600" dirty="0"/>
              </a:p>
            </p:txBody>
          </p:sp>
          <p:cxnSp>
            <p:nvCxnSpPr>
              <p:cNvPr id="62" name="Straight Arrow Connector 61"/>
              <p:cNvCxnSpPr>
                <a:stCxn id="51" idx="3"/>
                <a:endCxn id="61" idx="1"/>
              </p:cNvCxnSpPr>
              <p:nvPr/>
            </p:nvCxnSpPr>
            <p:spPr>
              <a:xfrm>
                <a:off x="5508566" y="1169645"/>
                <a:ext cx="291780" cy="97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2780424" y="922961"/>
                <a:ext cx="675210" cy="3000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Web</a:t>
                </a:r>
                <a:endParaRPr lang="en-US" sz="2000" dirty="0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198605" y="1822482"/>
            <a:ext cx="8816632" cy="2039156"/>
            <a:chOff x="2110084" y="1937085"/>
            <a:chExt cx="4583981" cy="1500713"/>
          </a:xfrm>
        </p:grpSpPr>
        <p:sp>
          <p:nvSpPr>
            <p:cNvPr id="19" name="TextBox 18"/>
            <p:cNvSpPr txBox="1"/>
            <p:nvPr/>
          </p:nvSpPr>
          <p:spPr>
            <a:xfrm>
              <a:off x="3830337" y="2803578"/>
              <a:ext cx="1141641" cy="475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Rule Generator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</a:rPr>
                <a:t> (Policy Composition)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345316" y="2005803"/>
              <a:ext cx="1171352" cy="475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Resource Manager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</a:rPr>
                <a:t>(Resource Constraint)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202440" y="1996856"/>
              <a:ext cx="1306428" cy="4756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Modifications Handler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</a:rPr>
                <a:t>(Dynamic modifications)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110084" y="1937085"/>
              <a:ext cx="4583981" cy="1500713"/>
            </a:xfrm>
            <a:prstGeom prst="roundRect">
              <a:avLst/>
            </a:prstGeom>
            <a:noFill/>
            <a:ln w="38100" cmpd="sng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108" idx="2"/>
              <a:endCxn id="19" idx="1"/>
            </p:cNvCxnSpPr>
            <p:nvPr/>
          </p:nvCxnSpPr>
          <p:spPr>
            <a:xfrm>
              <a:off x="2930992" y="2481469"/>
              <a:ext cx="899345" cy="559942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09" idx="2"/>
              <a:endCxn id="19" idx="3"/>
            </p:cNvCxnSpPr>
            <p:nvPr/>
          </p:nvCxnSpPr>
          <p:spPr>
            <a:xfrm flipH="1">
              <a:off x="4971978" y="2472522"/>
              <a:ext cx="883676" cy="568889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SIMPLE Implementation</a:t>
            </a:r>
            <a:endParaRPr lang="en-US" dirty="0">
              <a:solidFill>
                <a:srgbClr val="0000B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267923" y="4888121"/>
            <a:ext cx="3947733" cy="1553859"/>
            <a:chOff x="2267920" y="3897799"/>
            <a:chExt cx="3947733" cy="1165394"/>
          </a:xfrm>
        </p:grpSpPr>
        <p:sp>
          <p:nvSpPr>
            <p:cNvPr id="52" name="Cloud 51"/>
            <p:cNvSpPr/>
            <p:nvPr/>
          </p:nvSpPr>
          <p:spPr>
            <a:xfrm rot="169972">
              <a:off x="2884528" y="3897799"/>
              <a:ext cx="2914275" cy="1165394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0229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51620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2249" y="4604700"/>
              <a:ext cx="243404" cy="338969"/>
            </a:xfrm>
            <a:prstGeom prst="rect">
              <a:avLst/>
            </a:prstGeom>
            <a:noFill/>
          </p:spPr>
        </p:pic>
        <p:pic>
          <p:nvPicPr>
            <p:cNvPr id="75" name="Picture 57" descr="icon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7920" y="4657521"/>
              <a:ext cx="340420" cy="292241"/>
            </a:xfrm>
            <a:prstGeom prst="rect">
              <a:avLst/>
            </a:prstGeom>
            <a:noFill/>
          </p:spPr>
        </p:pic>
        <p:cxnSp>
          <p:nvCxnSpPr>
            <p:cNvPr id="110" name="Straight Connector 109"/>
            <p:cNvCxnSpPr>
              <a:stCxn id="74" idx="1"/>
              <a:endCxn id="73" idx="3"/>
            </p:cNvCxnSpPr>
            <p:nvPr/>
          </p:nvCxnSpPr>
          <p:spPr>
            <a:xfrm flipH="1" flipV="1">
              <a:off x="5552071" y="4584431"/>
              <a:ext cx="420178" cy="1897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4" idx="1"/>
              <a:endCxn id="75" idx="3"/>
            </p:cNvCxnSpPr>
            <p:nvPr/>
          </p:nvCxnSpPr>
          <p:spPr>
            <a:xfrm flipH="1">
              <a:off x="2608340" y="4584431"/>
              <a:ext cx="481889" cy="2192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Straight Arrow Connector 120"/>
          <p:cNvCxnSpPr>
            <a:stCxn id="118" idx="2"/>
            <a:endCxn id="77" idx="0"/>
          </p:cNvCxnSpPr>
          <p:nvPr/>
        </p:nvCxnSpPr>
        <p:spPr>
          <a:xfrm>
            <a:off x="4606921" y="3861638"/>
            <a:ext cx="1365330" cy="11071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18" idx="2"/>
            <a:endCxn id="76" idx="0"/>
          </p:cNvCxnSpPr>
          <p:nvPr/>
        </p:nvCxnSpPr>
        <p:spPr>
          <a:xfrm flipH="1">
            <a:off x="2940144" y="3861638"/>
            <a:ext cx="1666777" cy="11376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4754" y="4377374"/>
            <a:ext cx="2353589" cy="461665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OpenFlow 1.0</a:t>
            </a:r>
            <a:endParaRPr lang="en-US" sz="2400" dirty="0"/>
          </a:p>
        </p:txBody>
      </p: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09138"/>
              </p:ext>
            </p:extLst>
          </p:nvPr>
        </p:nvGraphicFramePr>
        <p:xfrm>
          <a:off x="1623013" y="4999310"/>
          <a:ext cx="2634262" cy="77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64310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Tag</a:t>
                      </a:r>
                      <a:r>
                        <a:rPr lang="en-US" sz="1600" b="1" baseline="0" dirty="0" smtClean="0"/>
                        <a:t>/Tunnel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30541"/>
              </p:ext>
            </p:extLst>
          </p:nvPr>
        </p:nvGraphicFramePr>
        <p:xfrm>
          <a:off x="4655120" y="4968781"/>
          <a:ext cx="2634262" cy="774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64310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Tag</a:t>
                      </a:r>
                      <a:r>
                        <a:rPr lang="en-US" sz="1600" b="1" baseline="0" dirty="0" smtClean="0"/>
                        <a:t>/Tunnel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989189" y="3236931"/>
            <a:ext cx="1873796" cy="830997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POX extensions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20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090232" y="1915855"/>
            <a:ext cx="1018592" cy="461665"/>
          </a:xfrm>
          <a:prstGeom prst="rect">
            <a:avLst/>
          </a:prstGeom>
          <a:ln w="5715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CPLEX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34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68"/>
    </mc:Choice>
    <mc:Fallback xmlns="">
      <p:transition xmlns:p14="http://schemas.microsoft.com/office/powerpoint/2010/main" spd="slow" advTm="165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Outline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 + Context for the Work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SIMPLE Design 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Evaluation 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8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6"/>
    </mc:Choice>
    <mc:Fallback xmlns="">
      <p:transition xmlns:p14="http://schemas.microsoft.com/office/powerpoint/2010/main" spd="slow" advTm="661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020762"/>
          </a:xfrm>
        </p:spPr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Evaluation and Methodology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55" y="1257300"/>
            <a:ext cx="9028545" cy="48434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benefits SIMPLE offers?</a:t>
            </a:r>
            <a:r>
              <a:rPr lang="en-US" sz="2800" dirty="0"/>
              <a:t> l</a:t>
            </a:r>
            <a:r>
              <a:rPr lang="en-US" sz="2800" dirty="0" smtClean="0"/>
              <a:t>oad balancing? </a:t>
            </a:r>
          </a:p>
          <a:p>
            <a:r>
              <a:rPr lang="en-US" sz="2800" dirty="0" smtClean="0"/>
              <a:t>How scalable is the SIMPLE optimizer?</a:t>
            </a:r>
          </a:p>
          <a:p>
            <a:r>
              <a:rPr lang="en-US" sz="2800" dirty="0" smtClean="0"/>
              <a:t>How close is the SIMPLE optimizer to the optimal?</a:t>
            </a:r>
          </a:p>
          <a:p>
            <a:r>
              <a:rPr lang="en-US" sz="2800" dirty="0" smtClean="0"/>
              <a:t>How accurate is the dynamic inference?</a:t>
            </a:r>
          </a:p>
          <a:p>
            <a:r>
              <a:rPr lang="en-US" sz="2800" dirty="0" smtClean="0"/>
              <a:t>Methodology</a:t>
            </a:r>
          </a:p>
          <a:p>
            <a:pPr lvl="1"/>
            <a:r>
              <a:rPr lang="en-US" sz="2400" dirty="0" smtClean="0"/>
              <a:t>Small-scale real test bed experiments (</a:t>
            </a:r>
            <a:r>
              <a:rPr lang="en-US" sz="2400" dirty="0" err="1" smtClean="0"/>
              <a:t>Emulab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Evaluation over Mininet</a:t>
            </a:r>
            <a:r>
              <a:rPr lang="en-US" sz="2400" dirty="0"/>
              <a:t> </a:t>
            </a:r>
            <a:r>
              <a:rPr lang="en-US" sz="2400" dirty="0" smtClean="0"/>
              <a:t>(with up to 60 nodes)</a:t>
            </a:r>
          </a:p>
          <a:p>
            <a:pPr lvl="1"/>
            <a:r>
              <a:rPr lang="en-US" sz="2400" dirty="0" smtClean="0"/>
              <a:t>Large-scale trace driven simulations</a:t>
            </a:r>
            <a:r>
              <a:rPr lang="en-US" sz="2400" dirty="0"/>
              <a:t> </a:t>
            </a:r>
            <a:r>
              <a:rPr lang="en-US" sz="2400" dirty="0" smtClean="0"/>
              <a:t>(for convergence times)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5455" y="1257300"/>
            <a:ext cx="7265486" cy="111834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1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12"/>
    </mc:Choice>
    <mc:Fallback xmlns="">
      <p:transition xmlns:p14="http://schemas.microsoft.com/office/powerpoint/2010/main" spd="slow" advTm="811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0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Benefits: Load balancing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8100" y="5588000"/>
            <a:ext cx="5842000" cy="461665"/>
          </a:xfrm>
          <a:prstGeom prst="rect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4-7X better load balancing and near optimal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26675" y="1796826"/>
            <a:ext cx="1364675" cy="297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enefit_MB_Loa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698500"/>
            <a:ext cx="6906861" cy="49784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308100" y="4051300"/>
            <a:ext cx="5765800" cy="12700"/>
          </a:xfrm>
          <a:prstGeom prst="line">
            <a:avLst/>
          </a:prstGeom>
          <a:ln w="38100" cmpd="sng">
            <a:solidFill>
              <a:srgbClr val="0000B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34200" y="3657600"/>
            <a:ext cx="698500" cy="393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32700" y="3416300"/>
            <a:ext cx="123384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Optimal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05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4"/>
    </mc:Choice>
    <mc:Fallback xmlns="">
      <p:transition xmlns:p14="http://schemas.microsoft.com/office/powerpoint/2010/main" spd="slow" advTm="386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906462"/>
          </a:xfrm>
        </p:spPr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Overhead: Reconfiguration Time</a:t>
            </a:r>
            <a:endParaRPr lang="en-US" dirty="0">
              <a:solidFill>
                <a:srgbClr val="0000BF"/>
              </a:solidFill>
            </a:endParaRPr>
          </a:p>
        </p:txBody>
      </p:sp>
      <p:pic>
        <p:nvPicPr>
          <p:cNvPr id="5" name="Picture 4" descr="Response_time_colo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507999"/>
            <a:ext cx="6738696" cy="4717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916" y="4899578"/>
            <a:ext cx="8176384" cy="461665"/>
          </a:xfrm>
          <a:prstGeom prst="rect">
            <a:avLst/>
          </a:prstGeom>
          <a:ln w="38100" cmpd="sng">
            <a:solidFill>
              <a:srgbClr val="00009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Around 125 </a:t>
            </a:r>
            <a:r>
              <a:rPr lang="en-US" sz="2400" dirty="0" err="1" smtClean="0"/>
              <a:t>ms</a:t>
            </a:r>
            <a:r>
              <a:rPr lang="en-US" sz="2400" dirty="0" smtClean="0"/>
              <a:t> to reconfigure, most time spent in pushing rules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40570" y="2183029"/>
            <a:ext cx="2163730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33 node topology including 11 switches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0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Other Key Results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LP solving takes 1s for a 252 node topology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-5 orders of magnitude faster than </a:t>
            </a:r>
            <a:r>
              <a:rPr lang="en-US" dirty="0" err="1" smtClean="0"/>
              <a:t>strawman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95 % accuracy in inferring flow correlations</a:t>
            </a:r>
          </a:p>
          <a:p>
            <a:endParaRPr lang="en-US" dirty="0"/>
          </a:p>
          <a:p>
            <a:r>
              <a:rPr lang="en-US" dirty="0" smtClean="0"/>
              <a:t>Scalability of pruning: 1800s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110s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Conclusions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64" y="1265238"/>
            <a:ext cx="8853983" cy="5264055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Middleboxes: Necessity and opportunity for SDN</a:t>
            </a:r>
          </a:p>
          <a:p>
            <a:endParaRPr lang="en-US" sz="2600" dirty="0" smtClean="0"/>
          </a:p>
          <a:p>
            <a:r>
              <a:rPr lang="en-US" sz="2600" dirty="0" smtClean="0"/>
              <a:t>Goal: Simplify middlebox-specific policy enforcement </a:t>
            </a:r>
          </a:p>
          <a:p>
            <a:endParaRPr lang="en-US" sz="2600" dirty="0" smtClean="0"/>
          </a:p>
          <a:p>
            <a:r>
              <a:rPr lang="en-US" sz="2600" dirty="0" smtClean="0"/>
              <a:t>Challenges: Composition, resource constraints, modifications</a:t>
            </a:r>
          </a:p>
          <a:p>
            <a:endParaRPr lang="en-US" sz="2600" dirty="0" smtClean="0"/>
          </a:p>
          <a:p>
            <a:r>
              <a:rPr lang="en-US" sz="2600" dirty="0"/>
              <a:t>SIMPLE: policy enforcement layer </a:t>
            </a:r>
            <a:endParaRPr lang="en-US" sz="2600" dirty="0" smtClean="0"/>
          </a:p>
          <a:p>
            <a:pPr lvl="1"/>
            <a:r>
              <a:rPr lang="en-US" sz="2600" dirty="0" smtClean="0"/>
              <a:t>Does not modify middleboxes</a:t>
            </a:r>
          </a:p>
          <a:p>
            <a:pPr lvl="1"/>
            <a:r>
              <a:rPr lang="en-US" sz="2600" dirty="0" smtClean="0"/>
              <a:t>No changes to SDN APIs</a:t>
            </a:r>
          </a:p>
          <a:p>
            <a:pPr lvl="1"/>
            <a:r>
              <a:rPr lang="en-US" sz="2600" dirty="0" smtClean="0"/>
              <a:t>No visibility required into the internal of middleboxes</a:t>
            </a:r>
          </a:p>
          <a:p>
            <a:pPr lvl="1"/>
            <a:endParaRPr lang="en-US" sz="2600" dirty="0" smtClean="0"/>
          </a:p>
          <a:p>
            <a:r>
              <a:rPr lang="en-US" sz="2600" dirty="0" smtClean="0"/>
              <a:t>Scalable and offers 4-7X improvement in load balancing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3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2005"/>
            <a:ext cx="925490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BF"/>
                </a:solidFill>
              </a:rPr>
              <a:t>Can SDN simplify middlebox management?</a:t>
            </a:r>
            <a:endParaRPr lang="en-US" dirty="0">
              <a:solidFill>
                <a:srgbClr val="0000BF"/>
              </a:solidFill>
            </a:endParaRPr>
          </a:p>
        </p:txBody>
      </p:sp>
      <p:pic>
        <p:nvPicPr>
          <p:cNvPr id="42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5730" y="2238889"/>
            <a:ext cx="4312021" cy="22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266394" y="970385"/>
            <a:ext cx="2931211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Centralized Controller </a:t>
            </a:r>
          </a:p>
        </p:txBody>
      </p:sp>
      <p:pic>
        <p:nvPicPr>
          <p:cNvPr id="48" name="Picture 4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5730" y="3500878"/>
            <a:ext cx="851813" cy="4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934845" y="3520620"/>
            <a:ext cx="7114069" cy="324953"/>
            <a:chOff x="-1739956" y="3370959"/>
            <a:chExt cx="7696029" cy="329987"/>
          </a:xfrm>
        </p:grpSpPr>
        <p:pic>
          <p:nvPicPr>
            <p:cNvPr id="15" name="Picture 230" descr="UCS5108BladeServerChass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1739956" y="3370960"/>
              <a:ext cx="1178256" cy="329986"/>
            </a:xfrm>
            <a:prstGeom prst="rect">
              <a:avLst/>
            </a:prstGeom>
            <a:noFill/>
          </p:spPr>
        </p:pic>
        <p:pic>
          <p:nvPicPr>
            <p:cNvPr id="17" name="Picture 230" descr="UCS5108BladeServerChass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77817" y="3370959"/>
              <a:ext cx="1178256" cy="329986"/>
            </a:xfrm>
            <a:prstGeom prst="rect">
              <a:avLst/>
            </a:prstGeom>
            <a:noFill/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80512"/>
              </p:ext>
            </p:extLst>
          </p:nvPr>
        </p:nvGraphicFramePr>
        <p:xfrm>
          <a:off x="1550725" y="2857265"/>
          <a:ext cx="2634261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406"/>
                <a:gridCol w="1660855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“</a:t>
                      </a:r>
                      <a:r>
                        <a:rPr lang="en-US" sz="1600" b="1" dirty="0" smtClean="0"/>
                        <a:t>Flow</a:t>
                      </a:r>
                      <a:r>
                        <a:rPr lang="en-US" sz="1200" b="1" dirty="0" smtClean="0"/>
                        <a:t>”</a:t>
                      </a:r>
                      <a:endParaRPr lang="en-US" sz="12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FwdAction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38589"/>
              </p:ext>
            </p:extLst>
          </p:nvPr>
        </p:nvGraphicFramePr>
        <p:xfrm>
          <a:off x="5621356" y="2825030"/>
          <a:ext cx="2485481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981"/>
                <a:gridCol w="15875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“</a:t>
                      </a:r>
                      <a:r>
                        <a:rPr lang="en-US" sz="1600" b="1" dirty="0" smtClean="0"/>
                        <a:t>Flow</a:t>
                      </a:r>
                      <a:r>
                        <a:rPr lang="en-US" sz="1200" b="1" dirty="0" smtClean="0"/>
                        <a:t>”</a:t>
                      </a:r>
                      <a:endParaRPr lang="en-US" sz="12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FwdAction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5" name="Picture 6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5477" y="3500878"/>
            <a:ext cx="851813" cy="4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Arrow Connector 31"/>
          <p:cNvCxnSpPr>
            <a:stCxn id="27" idx="2"/>
            <a:endCxn id="61" idx="0"/>
          </p:cNvCxnSpPr>
          <p:nvPr/>
        </p:nvCxnSpPr>
        <p:spPr>
          <a:xfrm flipH="1">
            <a:off x="2867855" y="1432050"/>
            <a:ext cx="1864145" cy="1425215"/>
          </a:xfrm>
          <a:prstGeom prst="straightConnector1">
            <a:avLst/>
          </a:prstGeom>
          <a:ln>
            <a:solidFill>
              <a:srgbClr val="0D0D0D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2"/>
            <a:endCxn id="63" idx="0"/>
          </p:cNvCxnSpPr>
          <p:nvPr/>
        </p:nvCxnSpPr>
        <p:spPr>
          <a:xfrm>
            <a:off x="4732000" y="1432050"/>
            <a:ext cx="2132096" cy="1392980"/>
          </a:xfrm>
          <a:prstGeom prst="straightConnector1">
            <a:avLst/>
          </a:prstGeom>
          <a:ln>
            <a:solidFill>
              <a:srgbClr val="0D0D0D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53193" y="1782102"/>
            <a:ext cx="203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OpenFlow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4079" y="3753592"/>
            <a:ext cx="11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Proxy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133293" y="3758116"/>
            <a:ext cx="11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IDS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8106" y="5382546"/>
            <a:ext cx="8863350" cy="892552"/>
          </a:xfrm>
          <a:prstGeom prst="rect">
            <a:avLst/>
          </a:prstGeom>
          <a:ln w="25400" cmpd="sng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00BF"/>
                </a:solidFill>
              </a:rPr>
              <a:t>Necessity + Opportunity:</a:t>
            </a:r>
            <a:r>
              <a:rPr lang="en-US" sz="2600" dirty="0" smtClean="0">
                <a:solidFill>
                  <a:srgbClr val="0000BF"/>
                </a:solidFill>
              </a:rPr>
              <a:t> </a:t>
            </a:r>
          </a:p>
          <a:p>
            <a:pPr algn="ctr"/>
            <a:r>
              <a:rPr lang="en-US" sz="2600" dirty="0" smtClean="0">
                <a:solidFill>
                  <a:srgbClr val="0000BF"/>
                </a:solidFill>
              </a:rPr>
              <a:t>Incorporate functions markets views as important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332" y="4694943"/>
            <a:ext cx="7704677" cy="492443"/>
          </a:xfrm>
          <a:prstGeom prst="rect">
            <a:avLst/>
          </a:prstGeom>
          <a:ln w="25400" cmpd="sng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00BF"/>
                </a:solidFill>
              </a:rPr>
              <a:t>Scope</a:t>
            </a:r>
            <a:r>
              <a:rPr lang="en-US" sz="2600" dirty="0" smtClean="0">
                <a:solidFill>
                  <a:srgbClr val="0000BF"/>
                </a:solidFill>
              </a:rPr>
              <a:t>: Enforce middlebox-specific steering policies</a:t>
            </a:r>
            <a:endParaRPr lang="en-US" sz="2600" dirty="0">
              <a:solidFill>
                <a:srgbClr val="0000BF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324" y="1561220"/>
            <a:ext cx="3793556" cy="441764"/>
            <a:chOff x="3610139" y="1130709"/>
            <a:chExt cx="3729674" cy="441764"/>
          </a:xfrm>
        </p:grpSpPr>
        <p:sp>
          <p:nvSpPr>
            <p:cNvPr id="26" name="Rectangle 25"/>
            <p:cNvSpPr/>
            <p:nvPr/>
          </p:nvSpPr>
          <p:spPr>
            <a:xfrm>
              <a:off x="4352842" y="1130714"/>
              <a:ext cx="90495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Firewall</a:t>
              </a:r>
              <a:endParaRPr lang="en-US" sz="16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78931" y="1130714"/>
              <a:ext cx="586638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IDS</a:t>
              </a:r>
              <a:endParaRPr lang="en-US" sz="1600" dirty="0"/>
            </a:p>
          </p:txBody>
        </p:sp>
        <p:cxnSp>
          <p:nvCxnSpPr>
            <p:cNvPr id="30" name="Straight Arrow Connector 29"/>
            <p:cNvCxnSpPr>
              <a:stCxn id="26" idx="3"/>
              <a:endCxn id="28" idx="1"/>
            </p:cNvCxnSpPr>
            <p:nvPr/>
          </p:nvCxnSpPr>
          <p:spPr>
            <a:xfrm>
              <a:off x="5257798" y="1351594"/>
              <a:ext cx="4211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553197" y="1130709"/>
              <a:ext cx="78661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Proxy</a:t>
              </a:r>
              <a:endParaRPr lang="en-US" sz="1600" dirty="0"/>
            </a:p>
          </p:txBody>
        </p:sp>
        <p:cxnSp>
          <p:nvCxnSpPr>
            <p:cNvPr id="33" name="Straight Arrow Connector 32"/>
            <p:cNvCxnSpPr>
              <a:stCxn id="28" idx="3"/>
              <a:endCxn id="31" idx="1"/>
            </p:cNvCxnSpPr>
            <p:nvPr/>
          </p:nvCxnSpPr>
          <p:spPr>
            <a:xfrm flipV="1">
              <a:off x="6265569" y="1351589"/>
              <a:ext cx="287628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610139" y="1130709"/>
              <a:ext cx="6752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Web</a:t>
              </a:r>
              <a:endParaRPr lang="en-US" sz="2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229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87"/>
    </mc:Choice>
    <mc:Fallback xmlns="">
      <p:transition xmlns:p14="http://schemas.microsoft.com/office/powerpoint/2010/main" spd="slow" advTm="9808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52005"/>
            <a:ext cx="925490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BF"/>
                </a:solidFill>
              </a:rPr>
              <a:t>What makes this problem challenging?</a:t>
            </a:r>
            <a:endParaRPr lang="en-US" dirty="0">
              <a:solidFill>
                <a:srgbClr val="0000BF"/>
              </a:solidFill>
            </a:endParaRPr>
          </a:p>
        </p:txBody>
      </p:sp>
      <p:pic>
        <p:nvPicPr>
          <p:cNvPr id="42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5730" y="2238889"/>
            <a:ext cx="4312021" cy="22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266394" y="970385"/>
            <a:ext cx="2931211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Centralized Controller </a:t>
            </a:r>
          </a:p>
        </p:txBody>
      </p:sp>
      <p:pic>
        <p:nvPicPr>
          <p:cNvPr id="48" name="Picture 4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5730" y="3500878"/>
            <a:ext cx="851813" cy="4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934845" y="3520620"/>
            <a:ext cx="7114069" cy="324953"/>
            <a:chOff x="-1739956" y="3370959"/>
            <a:chExt cx="7696029" cy="329987"/>
          </a:xfrm>
        </p:grpSpPr>
        <p:pic>
          <p:nvPicPr>
            <p:cNvPr id="15" name="Picture 230" descr="UCS5108BladeServerChass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1739956" y="3370960"/>
              <a:ext cx="1178256" cy="329986"/>
            </a:xfrm>
            <a:prstGeom prst="rect">
              <a:avLst/>
            </a:prstGeom>
            <a:noFill/>
          </p:spPr>
        </p:pic>
        <p:pic>
          <p:nvPicPr>
            <p:cNvPr id="17" name="Picture 230" descr="UCS5108BladeServerChassi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77817" y="3370959"/>
              <a:ext cx="1178256" cy="329986"/>
            </a:xfrm>
            <a:prstGeom prst="rect">
              <a:avLst/>
            </a:prstGeom>
            <a:noFill/>
          </p:spPr>
        </p:pic>
      </p:grp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30649"/>
              </p:ext>
            </p:extLst>
          </p:nvPr>
        </p:nvGraphicFramePr>
        <p:xfrm>
          <a:off x="1550725" y="2857265"/>
          <a:ext cx="2634261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406"/>
                <a:gridCol w="1660855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“</a:t>
                      </a:r>
                      <a:r>
                        <a:rPr lang="en-US" sz="1600" b="1" dirty="0" smtClean="0"/>
                        <a:t>Flow</a:t>
                      </a:r>
                      <a:r>
                        <a:rPr lang="en-US" sz="1200" b="1" dirty="0" smtClean="0"/>
                        <a:t>”</a:t>
                      </a:r>
                      <a:endParaRPr lang="en-US" sz="12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FwdAction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462"/>
              </p:ext>
            </p:extLst>
          </p:nvPr>
        </p:nvGraphicFramePr>
        <p:xfrm>
          <a:off x="5621356" y="2825030"/>
          <a:ext cx="2485481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7981"/>
                <a:gridCol w="15875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“</a:t>
                      </a:r>
                      <a:r>
                        <a:rPr lang="en-US" sz="1600" b="1" dirty="0" smtClean="0"/>
                        <a:t>Flow</a:t>
                      </a:r>
                      <a:r>
                        <a:rPr lang="en-US" sz="1200" b="1" dirty="0" smtClean="0"/>
                        <a:t>”</a:t>
                      </a:r>
                      <a:endParaRPr lang="en-US" sz="12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FwdAction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5" name="Picture 6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5477" y="3500878"/>
            <a:ext cx="851813" cy="45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Straight Arrow Connector 31"/>
          <p:cNvCxnSpPr>
            <a:stCxn id="27" idx="2"/>
            <a:endCxn id="61" idx="0"/>
          </p:cNvCxnSpPr>
          <p:nvPr/>
        </p:nvCxnSpPr>
        <p:spPr>
          <a:xfrm flipH="1">
            <a:off x="2867855" y="1432050"/>
            <a:ext cx="1864145" cy="1425215"/>
          </a:xfrm>
          <a:prstGeom prst="straightConnector1">
            <a:avLst/>
          </a:prstGeom>
          <a:ln>
            <a:solidFill>
              <a:srgbClr val="0D0D0D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2"/>
            <a:endCxn id="63" idx="0"/>
          </p:cNvCxnSpPr>
          <p:nvPr/>
        </p:nvCxnSpPr>
        <p:spPr>
          <a:xfrm>
            <a:off x="4732000" y="1432050"/>
            <a:ext cx="2132096" cy="1392980"/>
          </a:xfrm>
          <a:prstGeom prst="straightConnector1">
            <a:avLst/>
          </a:prstGeom>
          <a:ln>
            <a:solidFill>
              <a:srgbClr val="0D0D0D"/>
            </a:solidFill>
            <a:headEnd type="none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53193" y="1782102"/>
            <a:ext cx="203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OpenFlow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4079" y="3753592"/>
            <a:ext cx="11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Proxy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133293" y="3758116"/>
            <a:ext cx="1107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621356" y="1782102"/>
            <a:ext cx="2485481" cy="461665"/>
          </a:xfrm>
          <a:prstGeom prst="roundRect">
            <a:avLst/>
          </a:prstGeom>
          <a:solidFill>
            <a:srgbClr val="FAC090">
              <a:alpha val="0"/>
            </a:srgbClr>
          </a:solidFill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73399" y="3356045"/>
            <a:ext cx="1337889" cy="80218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64096" y="3335204"/>
            <a:ext cx="1463212" cy="8184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 w="38100" cmpd="sng">
            <a:solidFill>
              <a:srgbClr val="E46C0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6000" y="4947306"/>
            <a:ext cx="7719801" cy="461665"/>
          </a:xfrm>
          <a:prstGeom prst="rect">
            <a:avLst/>
          </a:prstGeom>
          <a:ln w="254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BF"/>
                </a:solidFill>
              </a:rPr>
              <a:t>Middleboxes introduce new dimensions beyond L2/L3 tasks.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6" y="5547551"/>
            <a:ext cx="8381994" cy="461665"/>
          </a:xfrm>
          <a:prstGeom prst="rect">
            <a:avLst/>
          </a:prstGeom>
          <a:ln w="254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BF"/>
                </a:solidFill>
              </a:rPr>
              <a:t>Achieve this with </a:t>
            </a:r>
            <a:r>
              <a:rPr lang="en-US" sz="2400" b="1" i="1" dirty="0">
                <a:solidFill>
                  <a:srgbClr val="0000BF"/>
                </a:solidFill>
              </a:rPr>
              <a:t>unmodified</a:t>
            </a:r>
            <a:r>
              <a:rPr lang="en-US" sz="2400" i="1" dirty="0">
                <a:solidFill>
                  <a:srgbClr val="0000BF"/>
                </a:solidFill>
              </a:rPr>
              <a:t> </a:t>
            </a:r>
            <a:r>
              <a:rPr lang="en-US" sz="2400" dirty="0" smtClean="0">
                <a:solidFill>
                  <a:srgbClr val="0000BF"/>
                </a:solidFill>
              </a:rPr>
              <a:t>middleboxes and </a:t>
            </a:r>
            <a:r>
              <a:rPr lang="en-US" sz="2400" b="1" i="1" dirty="0" smtClean="0">
                <a:solidFill>
                  <a:srgbClr val="0000BF"/>
                </a:solidFill>
              </a:rPr>
              <a:t>existing</a:t>
            </a:r>
            <a:r>
              <a:rPr lang="en-US" sz="2400" i="1" dirty="0" smtClean="0">
                <a:solidFill>
                  <a:srgbClr val="0000BF"/>
                </a:solidFill>
              </a:rPr>
              <a:t> </a:t>
            </a:r>
            <a:r>
              <a:rPr lang="en-US" sz="2400" dirty="0" smtClean="0">
                <a:solidFill>
                  <a:srgbClr val="0000BF"/>
                </a:solidFill>
              </a:rPr>
              <a:t>SDN APIs </a:t>
            </a:r>
            <a:endParaRPr lang="en-US" sz="2400" dirty="0">
              <a:solidFill>
                <a:srgbClr val="0000BF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6623" y="1561220"/>
            <a:ext cx="3793556" cy="441764"/>
            <a:chOff x="3610139" y="1130709"/>
            <a:chExt cx="3729674" cy="441764"/>
          </a:xfrm>
        </p:grpSpPr>
        <p:sp>
          <p:nvSpPr>
            <p:cNvPr id="31" name="Rectangle 30"/>
            <p:cNvSpPr/>
            <p:nvPr/>
          </p:nvSpPr>
          <p:spPr>
            <a:xfrm>
              <a:off x="4352842" y="1130714"/>
              <a:ext cx="90495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Firewall</a:t>
              </a:r>
              <a:endParaRPr lang="en-US" sz="1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78931" y="1130714"/>
              <a:ext cx="586638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IDS</a:t>
              </a:r>
              <a:endParaRPr lang="en-US" sz="1600" dirty="0"/>
            </a:p>
          </p:txBody>
        </p:sp>
        <p:cxnSp>
          <p:nvCxnSpPr>
            <p:cNvPr id="36" name="Straight Arrow Connector 35"/>
            <p:cNvCxnSpPr>
              <a:stCxn id="31" idx="3"/>
              <a:endCxn id="33" idx="1"/>
            </p:cNvCxnSpPr>
            <p:nvPr/>
          </p:nvCxnSpPr>
          <p:spPr>
            <a:xfrm>
              <a:off x="5257798" y="1351594"/>
              <a:ext cx="4211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6553197" y="1130709"/>
              <a:ext cx="78661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Proxy</a:t>
              </a:r>
              <a:endParaRPr lang="en-US" sz="1600" dirty="0"/>
            </a:p>
          </p:txBody>
        </p:sp>
        <p:cxnSp>
          <p:nvCxnSpPr>
            <p:cNvPr id="38" name="Straight Arrow Connector 37"/>
            <p:cNvCxnSpPr>
              <a:stCxn id="33" idx="3"/>
              <a:endCxn id="37" idx="1"/>
            </p:cNvCxnSpPr>
            <p:nvPr/>
          </p:nvCxnSpPr>
          <p:spPr>
            <a:xfrm flipV="1">
              <a:off x="6265569" y="1351589"/>
              <a:ext cx="287628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610139" y="1130709"/>
              <a:ext cx="6752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Web</a:t>
              </a:r>
              <a:endParaRPr lang="en-US" sz="20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805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89"/>
    </mc:Choice>
    <mc:Fallback xmlns="">
      <p:transition xmlns:p14="http://schemas.microsoft.com/office/powerpoint/2010/main" spd="slow" advTm="4918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V="1">
            <a:off x="-12798" y="4225609"/>
            <a:ext cx="9144000" cy="28223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0" name="Picture 69" descr="MC9004316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41" y="858925"/>
            <a:ext cx="832272" cy="83227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3160995" y="1126542"/>
            <a:ext cx="4178821" cy="445931"/>
            <a:chOff x="3160995" y="1126542"/>
            <a:chExt cx="4178821" cy="445931"/>
          </a:xfrm>
        </p:grpSpPr>
        <p:sp>
          <p:nvSpPr>
            <p:cNvPr id="47" name="Rectangle 46"/>
            <p:cNvSpPr/>
            <p:nvPr/>
          </p:nvSpPr>
          <p:spPr>
            <a:xfrm>
              <a:off x="4352844" y="1130714"/>
              <a:ext cx="90495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Firewall</a:t>
              </a:r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78933" y="1130714"/>
              <a:ext cx="586638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IDS</a:t>
              </a:r>
              <a:endParaRPr lang="en-US" sz="1600" dirty="0"/>
            </a:p>
          </p:txBody>
        </p:sp>
        <p:cxnSp>
          <p:nvCxnSpPr>
            <p:cNvPr id="57" name="Straight Arrow Connector 56"/>
            <p:cNvCxnSpPr>
              <a:endCxn id="47" idx="1"/>
            </p:cNvCxnSpPr>
            <p:nvPr/>
          </p:nvCxnSpPr>
          <p:spPr>
            <a:xfrm>
              <a:off x="3836205" y="1351589"/>
              <a:ext cx="51663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3"/>
              <a:endCxn id="51" idx="1"/>
            </p:cNvCxnSpPr>
            <p:nvPr/>
          </p:nvCxnSpPr>
          <p:spPr>
            <a:xfrm>
              <a:off x="5257800" y="1351594"/>
              <a:ext cx="4211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6553200" y="1130709"/>
              <a:ext cx="786616" cy="44175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Proxy</a:t>
              </a:r>
              <a:endParaRPr lang="en-US" sz="1600" dirty="0"/>
            </a:p>
          </p:txBody>
        </p:sp>
        <p:cxnSp>
          <p:nvCxnSpPr>
            <p:cNvPr id="62" name="Straight Arrow Connector 61"/>
            <p:cNvCxnSpPr>
              <a:stCxn id="51" idx="3"/>
              <a:endCxn id="61" idx="1"/>
            </p:cNvCxnSpPr>
            <p:nvPr/>
          </p:nvCxnSpPr>
          <p:spPr>
            <a:xfrm flipV="1">
              <a:off x="6265571" y="1351589"/>
              <a:ext cx="28762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160995" y="1126542"/>
              <a:ext cx="675210" cy="400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Web</a:t>
              </a:r>
              <a:endParaRPr lang="en-US" sz="2000" dirty="0"/>
            </a:p>
          </p:txBody>
        </p:sp>
      </p:grpSp>
      <p:sp>
        <p:nvSpPr>
          <p:cNvPr id="118" name="Rounded Rectangle 117"/>
          <p:cNvSpPr/>
          <p:nvPr/>
        </p:nvSpPr>
        <p:spPr>
          <a:xfrm>
            <a:off x="198605" y="1822482"/>
            <a:ext cx="8816632" cy="2039156"/>
          </a:xfrm>
          <a:prstGeom prst="roundRect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Our Work: SIMPLE</a:t>
            </a:r>
            <a:endParaRPr lang="en-US" dirty="0">
              <a:solidFill>
                <a:srgbClr val="0000BF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00369" y="4888121"/>
            <a:ext cx="7832766" cy="1553859"/>
            <a:chOff x="200366" y="3897799"/>
            <a:chExt cx="7832766" cy="1165394"/>
          </a:xfrm>
        </p:grpSpPr>
        <p:sp>
          <p:nvSpPr>
            <p:cNvPr id="52" name="Cloud 51"/>
            <p:cNvSpPr/>
            <p:nvPr/>
          </p:nvSpPr>
          <p:spPr>
            <a:xfrm rot="169972">
              <a:off x="2884528" y="3897799"/>
              <a:ext cx="2914275" cy="1165394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pic>
          <p:nvPicPr>
            <p:cNvPr id="54" name="Picture 53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90229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51620" y="4477394"/>
              <a:ext cx="500451" cy="214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11" descr="IOSfirewall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72249" y="4604700"/>
              <a:ext cx="243404" cy="338969"/>
            </a:xfrm>
            <a:prstGeom prst="rect">
              <a:avLst/>
            </a:prstGeom>
            <a:noFill/>
          </p:spPr>
        </p:pic>
        <p:pic>
          <p:nvPicPr>
            <p:cNvPr id="75" name="Picture 57" descr="icon_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67920" y="4657521"/>
              <a:ext cx="340420" cy="292241"/>
            </a:xfrm>
            <a:prstGeom prst="rect">
              <a:avLst/>
            </a:prstGeom>
            <a:noFill/>
          </p:spPr>
        </p:pic>
        <p:cxnSp>
          <p:nvCxnSpPr>
            <p:cNvPr id="110" name="Straight Connector 109"/>
            <p:cNvCxnSpPr>
              <a:stCxn id="74" idx="1"/>
              <a:endCxn id="73" idx="3"/>
            </p:cNvCxnSpPr>
            <p:nvPr/>
          </p:nvCxnSpPr>
          <p:spPr>
            <a:xfrm flipH="1" flipV="1">
              <a:off x="5552071" y="4584431"/>
              <a:ext cx="420178" cy="18975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54" idx="1"/>
              <a:endCxn id="75" idx="3"/>
            </p:cNvCxnSpPr>
            <p:nvPr/>
          </p:nvCxnSpPr>
          <p:spPr>
            <a:xfrm flipH="1">
              <a:off x="2608340" y="4584431"/>
              <a:ext cx="481889" cy="2192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00366" y="4379451"/>
              <a:ext cx="1843236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Legacy</a:t>
              </a:r>
            </a:p>
            <a:p>
              <a:r>
                <a:rPr lang="en-US" sz="2400" i="1" dirty="0" smtClean="0"/>
                <a:t>Middleboxes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19163" y="4334355"/>
              <a:ext cx="1513969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OpenFlow</a:t>
              </a:r>
              <a:r>
                <a:rPr lang="en-US" sz="2400" i="1" dirty="0"/>
                <a:t> </a:t>
              </a:r>
              <a:endParaRPr lang="en-US" sz="2400" i="1" dirty="0" smtClean="0"/>
            </a:p>
            <a:p>
              <a:r>
                <a:rPr lang="en-US" sz="2400" i="1" dirty="0" smtClean="0"/>
                <a:t>capable</a:t>
              </a:r>
            </a:p>
          </p:txBody>
        </p:sp>
      </p:grpSp>
      <p:cxnSp>
        <p:nvCxnSpPr>
          <p:cNvPr id="121" name="Straight Arrow Connector 120"/>
          <p:cNvCxnSpPr>
            <a:endCxn id="77" idx="0"/>
          </p:cNvCxnSpPr>
          <p:nvPr/>
        </p:nvCxnSpPr>
        <p:spPr>
          <a:xfrm>
            <a:off x="4961429" y="3861638"/>
            <a:ext cx="528667" cy="11071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76" idx="0"/>
          </p:cNvCxnSpPr>
          <p:nvPr/>
        </p:nvCxnSpPr>
        <p:spPr>
          <a:xfrm flipH="1">
            <a:off x="3102899" y="3861638"/>
            <a:ext cx="733306" cy="11376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529522"/>
              </p:ext>
            </p:extLst>
          </p:nvPr>
        </p:nvGraphicFramePr>
        <p:xfrm>
          <a:off x="2267923" y="4999310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67291"/>
              </p:ext>
            </p:extLst>
          </p:nvPr>
        </p:nvGraphicFramePr>
        <p:xfrm>
          <a:off x="4655120" y="4968781"/>
          <a:ext cx="1669952" cy="53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0766"/>
                <a:gridCol w="959186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Flow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Action</a:t>
                      </a:r>
                      <a:endParaRPr lang="en-US" sz="1600" b="1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5735"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" dirty="0" smtClean="0"/>
                        <a:t>…</a:t>
                      </a:r>
                      <a:endParaRPr lang="en-US" sz="400" dirty="0"/>
                    </a:p>
                  </a:txBody>
                  <a:tcPr>
                    <a:lnL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10399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BF"/>
                </a:solidFill>
              </a:rPr>
              <a:t>P</a:t>
            </a:r>
            <a:r>
              <a:rPr lang="en-US" sz="3600" dirty="0" smtClean="0">
                <a:solidFill>
                  <a:srgbClr val="0000BF"/>
                </a:solidFill>
              </a:rPr>
              <a:t>olicy </a:t>
            </a:r>
            <a:r>
              <a:rPr lang="en-US" sz="3600" dirty="0">
                <a:solidFill>
                  <a:srgbClr val="0000BF"/>
                </a:solidFill>
              </a:rPr>
              <a:t>enforcement layer </a:t>
            </a:r>
            <a:r>
              <a:rPr lang="en-US" sz="3600" dirty="0" smtClean="0">
                <a:solidFill>
                  <a:srgbClr val="0000BF"/>
                </a:solidFill>
              </a:rPr>
              <a:t>for </a:t>
            </a:r>
          </a:p>
          <a:p>
            <a:pPr algn="ctr"/>
            <a:r>
              <a:rPr lang="en-US" sz="3600" dirty="0" smtClean="0">
                <a:solidFill>
                  <a:srgbClr val="0000BF"/>
                </a:solidFill>
              </a:rPr>
              <a:t>middlebox</a:t>
            </a:r>
            <a:r>
              <a:rPr lang="en-US" sz="3600" dirty="0">
                <a:solidFill>
                  <a:srgbClr val="0000BF"/>
                </a:solidFill>
              </a:rPr>
              <a:t>-specific “traffic steering” </a:t>
            </a:r>
          </a:p>
          <a:p>
            <a:endParaRPr lang="en-US" sz="2400" dirty="0">
              <a:solidFill>
                <a:srgbClr val="0000B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9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51"/>
    </mc:Choice>
    <mc:Fallback xmlns="">
      <p:transition xmlns:p14="http://schemas.microsoft.com/office/powerpoint/2010/main" spd="slow" advTm="251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BF"/>
                </a:solidFill>
              </a:rPr>
              <a:t>Outline</a:t>
            </a:r>
            <a:endParaRPr lang="en-US" dirty="0">
              <a:solidFill>
                <a:srgbClr val="0000B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Motivation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SIMPLE Design </a:t>
            </a:r>
          </a:p>
          <a:p>
            <a:endParaRPr lang="en-US" dirty="0"/>
          </a:p>
          <a:p>
            <a:r>
              <a:rPr lang="en-US" dirty="0" smtClean="0"/>
              <a:t>Evaluation </a:t>
            </a:r>
          </a:p>
          <a:p>
            <a:endParaRPr lang="en-US" dirty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6</a:t>
            </a:fld>
            <a:endParaRPr lang="en-US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8258B8-ACF5-6E4C-8B3E-49E538074B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8"/>
    </mc:Choice>
    <mc:Fallback xmlns="">
      <p:transition xmlns:p14="http://schemas.microsoft.com/office/powerpoint/2010/main" spd="slow" advTm="813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4456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Challenge: Policy Composition</a:t>
            </a:r>
            <a:endParaRPr lang="en-US" dirty="0">
              <a:solidFill>
                <a:srgbClr val="0000BF"/>
              </a:solidFill>
            </a:endParaRPr>
          </a:p>
        </p:txBody>
      </p:sp>
      <p:cxnSp>
        <p:nvCxnSpPr>
          <p:cNvPr id="24" name="Straight Connector 23"/>
          <p:cNvCxnSpPr>
            <a:stCxn id="56" idx="3"/>
            <a:endCxn id="49" idx="1"/>
          </p:cNvCxnSpPr>
          <p:nvPr/>
        </p:nvCxnSpPr>
        <p:spPr>
          <a:xfrm flipV="1">
            <a:off x="3115371" y="4056867"/>
            <a:ext cx="2516856" cy="21796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57923" y="3463112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S1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128024" y="3467268"/>
            <a:ext cx="482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/>
              <a:t>2</a:t>
            </a:r>
          </a:p>
        </p:txBody>
      </p:sp>
      <p:pic>
        <p:nvPicPr>
          <p:cNvPr id="49" name="Picture 4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2227" y="3710959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9996" y="3732755"/>
            <a:ext cx="1175375" cy="69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7</a:t>
            </a:fld>
            <a:endParaRPr lang="en-US"/>
          </a:p>
        </p:txBody>
      </p:sp>
      <p:pic>
        <p:nvPicPr>
          <p:cNvPr id="68" name="Picture 11" descr="IOSfirew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1545" y="2518227"/>
            <a:ext cx="710558" cy="602783"/>
          </a:xfrm>
          <a:prstGeom prst="rect">
            <a:avLst/>
          </a:prstGeom>
          <a:noFill/>
        </p:spPr>
      </p:pic>
      <p:pic>
        <p:nvPicPr>
          <p:cNvPr id="69" name="Picture 6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5218" y="2518227"/>
            <a:ext cx="787294" cy="6027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0" name="Picture 57" descr="icon_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56" y="2518227"/>
            <a:ext cx="838143" cy="602783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1476826" y="2121335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Firewall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799969" y="2118117"/>
            <a:ext cx="8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Proxy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74926" y="2113368"/>
            <a:ext cx="584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IDS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4100825" y="914400"/>
            <a:ext cx="4900935" cy="963180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11" descr="IOSfirew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49685" y="1311545"/>
            <a:ext cx="347673" cy="415623"/>
          </a:xfrm>
          <a:prstGeom prst="rect">
            <a:avLst/>
          </a:prstGeom>
          <a:noFill/>
        </p:spPr>
      </p:pic>
      <p:pic>
        <p:nvPicPr>
          <p:cNvPr id="95" name="Picture 9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95980" y="1311545"/>
            <a:ext cx="386793" cy="415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96" name="Picture 57" descr="icon_colo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45992" y="1311545"/>
            <a:ext cx="402652" cy="415623"/>
          </a:xfrm>
          <a:prstGeom prst="rect">
            <a:avLst/>
          </a:prstGeom>
          <a:noFill/>
        </p:spPr>
      </p:pic>
      <p:cxnSp>
        <p:nvCxnSpPr>
          <p:cNvPr id="98" name="Straight Arrow Connector 97"/>
          <p:cNvCxnSpPr>
            <a:endCxn id="94" idx="1"/>
          </p:cNvCxnSpPr>
          <p:nvPr/>
        </p:nvCxnSpPr>
        <p:spPr>
          <a:xfrm>
            <a:off x="6005118" y="1519357"/>
            <a:ext cx="54456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4" idx="3"/>
            <a:endCxn id="96" idx="1"/>
          </p:cNvCxnSpPr>
          <p:nvPr/>
        </p:nvCxnSpPr>
        <p:spPr>
          <a:xfrm>
            <a:off x="6897358" y="1519357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95" idx="1"/>
          </p:cNvCxnSpPr>
          <p:nvPr/>
        </p:nvCxnSpPr>
        <p:spPr>
          <a:xfrm>
            <a:off x="7747346" y="1519357"/>
            <a:ext cx="448634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362865" y="972991"/>
            <a:ext cx="889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Firewall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345992" y="972991"/>
            <a:ext cx="504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IDS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994852" y="972991"/>
            <a:ext cx="69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Proxy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715056" y="1049935"/>
            <a:ext cx="36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100825" y="1172602"/>
            <a:ext cx="154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Policy Chain:</a:t>
            </a:r>
            <a:endParaRPr lang="en-US" sz="2000" b="1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6807602" y="4049569"/>
            <a:ext cx="1482796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734769" y="4239519"/>
            <a:ext cx="241300" cy="326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Callout 119"/>
          <p:cNvSpPr/>
          <p:nvPr/>
        </p:nvSpPr>
        <p:spPr>
          <a:xfrm>
            <a:off x="6859211" y="2062168"/>
            <a:ext cx="2250851" cy="1124065"/>
          </a:xfrm>
          <a:prstGeom prst="wedgeEllipseCallout">
            <a:avLst>
              <a:gd name="adj1" fmla="val -55818"/>
              <a:gd name="adj2" fmla="val 1078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Oops! Forward </a:t>
            </a:r>
            <a:r>
              <a:rPr lang="en-US" sz="2000" dirty="0" err="1" smtClean="0"/>
              <a:t>Pkt</a:t>
            </a:r>
            <a:r>
              <a:rPr lang="en-US" sz="2000" dirty="0" smtClean="0"/>
              <a:t> to IDS or </a:t>
            </a:r>
            <a:r>
              <a:rPr lang="en-US" sz="2000" dirty="0" err="1" smtClean="0"/>
              <a:t>Dst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897358" y="4008686"/>
            <a:ext cx="671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Dst</a:t>
            </a:r>
            <a:endParaRPr lang="en-US" sz="2400" i="1" dirty="0"/>
          </a:p>
        </p:txBody>
      </p:sp>
      <p:sp>
        <p:nvSpPr>
          <p:cNvPr id="170" name="TextBox 169"/>
          <p:cNvSpPr txBox="1"/>
          <p:nvPr/>
        </p:nvSpPr>
        <p:spPr>
          <a:xfrm>
            <a:off x="1551544" y="5471915"/>
            <a:ext cx="6512955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BF"/>
                </a:solidFill>
              </a:rPr>
              <a:t>“Loops” </a:t>
            </a:r>
            <a:br>
              <a:rPr lang="en-US" sz="3200" dirty="0" smtClean="0">
                <a:solidFill>
                  <a:srgbClr val="0000BF"/>
                </a:solidFill>
              </a:rPr>
            </a:br>
            <a:r>
              <a:rPr lang="en-US" sz="3200" dirty="0" smtClean="0">
                <a:solidFill>
                  <a:srgbClr val="0000BF"/>
                </a:solidFill>
              </a:rPr>
              <a:t>Traditional flow rules may not suffice!</a:t>
            </a:r>
            <a:endParaRPr lang="en-US" sz="3200" dirty="0">
              <a:solidFill>
                <a:srgbClr val="0000BF"/>
              </a:solidFill>
            </a:endParaRPr>
          </a:p>
        </p:txBody>
      </p:sp>
      <p:cxnSp>
        <p:nvCxnSpPr>
          <p:cNvPr id="178" name="Straight Connector 177"/>
          <p:cNvCxnSpPr>
            <a:stCxn id="119" idx="3"/>
            <a:endCxn id="56" idx="2"/>
          </p:cNvCxnSpPr>
          <p:nvPr/>
        </p:nvCxnSpPr>
        <p:spPr>
          <a:xfrm>
            <a:off x="976069" y="4402775"/>
            <a:ext cx="1551615" cy="21796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56" idx="2"/>
          </p:cNvCxnSpPr>
          <p:nvPr/>
        </p:nvCxnSpPr>
        <p:spPr>
          <a:xfrm flipH="1" flipV="1">
            <a:off x="1757867" y="3099622"/>
            <a:ext cx="769817" cy="1324949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2165447" y="3121010"/>
            <a:ext cx="949924" cy="134934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115371" y="4470351"/>
            <a:ext cx="319573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6311107" y="3121011"/>
            <a:ext cx="0" cy="1349340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005118" y="3078182"/>
            <a:ext cx="0" cy="1701501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2799969" y="4779683"/>
            <a:ext cx="3205152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V="1">
            <a:off x="2799969" y="3078182"/>
            <a:ext cx="0" cy="170150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2963119" y="5219826"/>
            <a:ext cx="3693406" cy="0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V="1">
            <a:off x="6656525" y="4402775"/>
            <a:ext cx="0" cy="817051"/>
          </a:xfrm>
          <a:prstGeom prst="straightConnector1">
            <a:avLst/>
          </a:prstGeom>
          <a:ln w="38100" cmpd="sng">
            <a:solidFill>
              <a:srgbClr val="000000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63119" y="3121011"/>
            <a:ext cx="0" cy="2098815"/>
          </a:xfrm>
          <a:prstGeom prst="line">
            <a:avLst/>
          </a:prstGeom>
          <a:ln w="3810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68" idx="2"/>
          </p:cNvCxnSpPr>
          <p:nvPr/>
        </p:nvCxnSpPr>
        <p:spPr>
          <a:xfrm flipH="1" flipV="1">
            <a:off x="1906824" y="3121010"/>
            <a:ext cx="455376" cy="611745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6" idx="0"/>
            <a:endCxn id="69" idx="2"/>
          </p:cNvCxnSpPr>
          <p:nvPr/>
        </p:nvCxnSpPr>
        <p:spPr>
          <a:xfrm flipV="1">
            <a:off x="2527684" y="3121010"/>
            <a:ext cx="571181" cy="611745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9" idx="0"/>
          </p:cNvCxnSpPr>
          <p:nvPr/>
        </p:nvCxnSpPr>
        <p:spPr>
          <a:xfrm flipV="1">
            <a:off x="6219915" y="3099215"/>
            <a:ext cx="0" cy="6117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7200" y="4102332"/>
            <a:ext cx="1482796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8322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382"/>
    </mc:Choice>
    <mc:Fallback xmlns="">
      <p:transition xmlns:p14="http://schemas.microsoft.com/office/powerpoint/2010/main" spd="slow" advTm="6438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0.01736 C 0.07673 0.01991 0.1335 0.02106 0.18975 0.01366 C 0.19305 0.00023 0.1875 -0.02778 0.18142 -0.04005 C 0.17673 -0.04931 0.16996 -0.05556 0.16614 -0.06597 C 0.16041 -0.08102 0.15034 -0.09931 0.13975 -0.10857 C 0.13854 -0.11505 0.13645 -0.12153 0.1342 -0.12709 C 0.13246 -0.13102 0.12968 -0.13403 0.12864 -0.1382 C 0.1276 -0.1419 0.12743 -0.14607 0.12586 -0.14931 C 0.12482 -0.15116 0.12361 -0.15301 0.12309 -0.15486 C 0.11805 -0.16968 0.12361 -0.1632 0.11614 -0.16968 C 0.11805 -0.18634 0.1184 -0.18148 0.13003 -0.18449 C 0.16875 -0.18125 0.13923 -0.18866 0.15642 -0.17338 C 0.1592 -0.16204 0.16059 -0.15 0.16336 -0.1382 C 0.16406 -0.13449 0.16354 -0.1294 0.16614 -0.12709 C 0.16753 -0.12593 0.16892 -0.12477 0.17031 -0.12338 C 0.17066 -0.12107 0.17048 -0.11806 0.1717 -0.11597 C 0.17257 -0.11459 0.17448 -0.11528 0.17586 -0.11412 C 0.18055 -0.10996 0.18211 -0.10371 0.18698 -0.09931 C 0.18836 -0.09375 0.19027 -0.08843 0.19114 -0.08264 C 0.19114 -0.08264 0.19236 -0.06852 0.19392 -0.06597 C 0.19496 -0.06435 0.1967 -0.06366 0.19809 -0.06227 C 0.20052 -0.05209 0.19774 -0.06065 0.20503 -0.04931 C 0.21302 -0.03681 0.21996 -0.02384 0.22864 -0.01227 C 0.23316 -0.00625 0.23177 -0.01065 0.23698 -0.00671 C 0.23975 -0.00463 0.24531 0.00069 0.24531 0.00069 C 0.24948 0.01759 0.27569 0.01134 0.28281 0.0118 C 0.30034 0.01759 0.31753 0.01458 0.33559 0.01366 C 0.39236 0.01574 0.44809 0.01528 0.50503 0.01366 C 0.5243 0.01111 0.52639 0.00995 0.54809 0.0118 C 0.55711 0.01111 0.58142 0.01528 0.59114 0.00254 " pathEditMode="relative" ptsTypes="fffffffffffffffffffffffffffffA">
                                      <p:cBhvr>
                                        <p:cTn id="44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7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029702" cy="11222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BF"/>
                </a:solidFill>
              </a:rPr>
              <a:t>Challenge: Resource Constraints</a:t>
            </a:r>
            <a:endParaRPr lang="en-US" dirty="0">
              <a:solidFill>
                <a:srgbClr val="0000BF"/>
              </a:solidFill>
            </a:endParaRPr>
          </a:p>
        </p:txBody>
      </p:sp>
      <p:pic>
        <p:nvPicPr>
          <p:cNvPr id="13" name="Picture 1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3722" y="2923182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3679" y="3246358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84314" y="3309183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Connector 15"/>
          <p:cNvCxnSpPr>
            <a:stCxn id="15" idx="3"/>
            <a:endCxn id="13" idx="1"/>
          </p:cNvCxnSpPr>
          <p:nvPr/>
        </p:nvCxnSpPr>
        <p:spPr>
          <a:xfrm flipV="1">
            <a:off x="2851689" y="3133624"/>
            <a:ext cx="1722033" cy="38600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3"/>
            <a:endCxn id="14" idx="1"/>
          </p:cNvCxnSpPr>
          <p:nvPr/>
        </p:nvCxnSpPr>
        <p:spPr>
          <a:xfrm>
            <a:off x="5241096" y="3133623"/>
            <a:ext cx="1632582" cy="323176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8" idx="3"/>
            <a:endCxn id="14" idx="1"/>
          </p:cNvCxnSpPr>
          <p:nvPr/>
        </p:nvCxnSpPr>
        <p:spPr>
          <a:xfrm flipV="1">
            <a:off x="5268966" y="3456799"/>
            <a:ext cx="1604712" cy="529792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flipH="1">
            <a:off x="2252048" y="3719851"/>
            <a:ext cx="59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97174" y="2532150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4065" y="2776699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S4</a:t>
            </a:r>
            <a:endParaRPr lang="en-US" sz="2000" baseline="-25000" dirty="0"/>
          </a:p>
        </p:txBody>
      </p:sp>
      <p:pic>
        <p:nvPicPr>
          <p:cNvPr id="22" name="Picture 57" descr="icon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88597" y="4280345"/>
            <a:ext cx="437542" cy="500821"/>
          </a:xfrm>
          <a:prstGeom prst="rect">
            <a:avLst/>
          </a:prstGeom>
          <a:noFill/>
        </p:spPr>
      </p:pic>
      <p:pic>
        <p:nvPicPr>
          <p:cNvPr id="23" name="Picture 11" descr="IOSfirew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05210" y="1853652"/>
            <a:ext cx="324630" cy="602783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>
            <a:stCxn id="23" idx="2"/>
            <a:endCxn id="13" idx="0"/>
          </p:cNvCxnSpPr>
          <p:nvPr/>
        </p:nvCxnSpPr>
        <p:spPr>
          <a:xfrm>
            <a:off x="4467525" y="2456435"/>
            <a:ext cx="439884" cy="466748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2"/>
            <a:endCxn id="22" idx="0"/>
          </p:cNvCxnSpPr>
          <p:nvPr/>
        </p:nvCxnSpPr>
        <p:spPr>
          <a:xfrm>
            <a:off x="7207366" y="3667241"/>
            <a:ext cx="2" cy="61310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2" idx="2"/>
            <a:endCxn id="13" idx="0"/>
          </p:cNvCxnSpPr>
          <p:nvPr/>
        </p:nvCxnSpPr>
        <p:spPr>
          <a:xfrm flipH="1">
            <a:off x="4907410" y="2257774"/>
            <a:ext cx="427973" cy="665409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1592" y="3776150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Connector 28"/>
          <p:cNvCxnSpPr>
            <a:stCxn id="15" idx="3"/>
            <a:endCxn id="28" idx="1"/>
          </p:cNvCxnSpPr>
          <p:nvPr/>
        </p:nvCxnSpPr>
        <p:spPr>
          <a:xfrm>
            <a:off x="2851689" y="3519625"/>
            <a:ext cx="1749903" cy="466967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5383" y="3870521"/>
            <a:ext cx="43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S3</a:t>
            </a:r>
            <a:endParaRPr lang="en-US" sz="2000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52099" y="3496817"/>
            <a:ext cx="73221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64848" y="1888304"/>
            <a:ext cx="541067" cy="3694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5027930" y="1381093"/>
            <a:ext cx="8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Proxy</a:t>
            </a:r>
          </a:p>
        </p:txBody>
      </p:sp>
      <p:cxnSp>
        <p:nvCxnSpPr>
          <p:cNvPr id="36" name="Straight Arrow Connector 35"/>
          <p:cNvCxnSpPr>
            <a:stCxn id="14" idx="3"/>
          </p:cNvCxnSpPr>
          <p:nvPr/>
        </p:nvCxnSpPr>
        <p:spPr>
          <a:xfrm>
            <a:off x="7541051" y="3456799"/>
            <a:ext cx="744256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63522" y="1359491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Firewall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861531" y="3870521"/>
            <a:ext cx="4254131" cy="1372309"/>
            <a:chOff x="3671111" y="2697132"/>
            <a:chExt cx="4254131" cy="1029232"/>
          </a:xfrm>
        </p:grpSpPr>
        <p:sp>
          <p:nvSpPr>
            <p:cNvPr id="65" name="TextBox 64"/>
            <p:cNvSpPr txBox="1"/>
            <p:nvPr/>
          </p:nvSpPr>
          <p:spPr>
            <a:xfrm>
              <a:off x="6278345" y="2697132"/>
              <a:ext cx="1646897" cy="34624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IDS1 = 50%</a:t>
              </a:r>
            </a:p>
          </p:txBody>
        </p:sp>
        <p:pic>
          <p:nvPicPr>
            <p:cNvPr id="66" name="Picture 57" descr="icon_colo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71111" y="3157492"/>
              <a:ext cx="437542" cy="375616"/>
            </a:xfrm>
            <a:prstGeom prst="rect">
              <a:avLst/>
            </a:prstGeom>
            <a:noFill/>
          </p:spPr>
        </p:pic>
        <p:sp>
          <p:nvSpPr>
            <p:cNvPr id="67" name="TextBox 66"/>
            <p:cNvSpPr txBox="1"/>
            <p:nvPr/>
          </p:nvSpPr>
          <p:spPr>
            <a:xfrm>
              <a:off x="4144963" y="3380115"/>
              <a:ext cx="1645615" cy="34624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IDS2 = 50%</a:t>
              </a:r>
            </a:p>
          </p:txBody>
        </p:sp>
        <p:cxnSp>
          <p:nvCxnSpPr>
            <p:cNvPr id="68" name="Straight Connector 67"/>
            <p:cNvCxnSpPr>
              <a:stCxn id="28" idx="2"/>
              <a:endCxn id="66" idx="0"/>
            </p:cNvCxnSpPr>
            <p:nvPr/>
          </p:nvCxnSpPr>
          <p:spPr>
            <a:xfrm>
              <a:off x="3716522" y="2807772"/>
              <a:ext cx="173360" cy="349720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967205" y="1690895"/>
            <a:ext cx="3500333" cy="1618288"/>
            <a:chOff x="-224300" y="841701"/>
            <a:chExt cx="3500333" cy="1213716"/>
          </a:xfrm>
        </p:grpSpPr>
        <p:sp>
          <p:nvSpPr>
            <p:cNvPr id="3" name="TextBox 2"/>
            <p:cNvSpPr txBox="1"/>
            <p:nvPr/>
          </p:nvSpPr>
          <p:spPr>
            <a:xfrm>
              <a:off x="-224300" y="841701"/>
              <a:ext cx="2506561" cy="62324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S</a:t>
              </a:r>
              <a:r>
                <a:rPr lang="en-US" sz="2400" dirty="0" smtClean="0"/>
                <a:t>pace for </a:t>
              </a:r>
            </a:p>
            <a:p>
              <a:r>
                <a:rPr lang="en-US" sz="2400" dirty="0"/>
                <a:t>t</a:t>
              </a:r>
              <a:r>
                <a:rPr lang="en-US" sz="2400" dirty="0" smtClean="0"/>
                <a:t>raffic split?</a:t>
              </a:r>
            </a:p>
          </p:txBody>
        </p:sp>
        <p:cxnSp>
          <p:nvCxnSpPr>
            <p:cNvPr id="6" name="Straight Arrow Connector 5"/>
            <p:cNvCxnSpPr>
              <a:stCxn id="15" idx="0"/>
              <a:endCxn id="3" idx="2"/>
            </p:cNvCxnSpPr>
            <p:nvPr/>
          </p:nvCxnSpPr>
          <p:spPr>
            <a:xfrm flipH="1" flipV="1">
              <a:off x="1028981" y="1464949"/>
              <a:ext cx="297516" cy="59046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2282261" y="1472642"/>
              <a:ext cx="993772" cy="37932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prstDash val="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1037592" y="5624315"/>
            <a:ext cx="7369807" cy="58477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BF"/>
                </a:solidFill>
              </a:rPr>
              <a:t>Can we set up “feasible” forwarding rules?</a:t>
            </a:r>
            <a:endParaRPr lang="en-US" sz="3200" dirty="0">
              <a:solidFill>
                <a:srgbClr val="0000B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3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398"/>
    </mc:Choice>
    <mc:Fallback xmlns="">
      <p:transition xmlns:p14="http://schemas.microsoft.com/office/powerpoint/2010/main" spd="slow" advTm="8439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t>9</a:t>
            </a:fld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014915" y="2695401"/>
            <a:ext cx="1339793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1014915" y="3317701"/>
            <a:ext cx="1339793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6" name="Picture 7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4708" y="3012901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7" name="Picture 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9693" y="2766191"/>
            <a:ext cx="813243" cy="7728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8" name="Picture 7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5935" y="3012901"/>
            <a:ext cx="667375" cy="42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9" name="Straight Arrow Connector 78"/>
          <p:cNvCxnSpPr/>
          <p:nvPr/>
        </p:nvCxnSpPr>
        <p:spPr>
          <a:xfrm>
            <a:off x="3022083" y="3154384"/>
            <a:ext cx="1388600" cy="16161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202936" y="3170545"/>
            <a:ext cx="1388600" cy="16161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203310" y="3212106"/>
            <a:ext cx="1339793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851099" y="1788204"/>
            <a:ext cx="414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87" name="Rectangle 86"/>
          <p:cNvSpPr/>
          <p:nvPr/>
        </p:nvSpPr>
        <p:spPr>
          <a:xfrm>
            <a:off x="2574036" y="3477543"/>
            <a:ext cx="252171" cy="326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95997" y="3477543"/>
            <a:ext cx="252171" cy="326512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 flipH="1">
            <a:off x="2413400" y="2612791"/>
            <a:ext cx="59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S1</a:t>
            </a:r>
            <a:endParaRPr lang="en-US" sz="2000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4410683" y="2326981"/>
            <a:ext cx="824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Proxy</a:t>
            </a:r>
          </a:p>
        </p:txBody>
      </p:sp>
      <p:sp>
        <p:nvSpPr>
          <p:cNvPr id="91" name="TextBox 90"/>
          <p:cNvSpPr txBox="1"/>
          <p:nvPr/>
        </p:nvSpPr>
        <p:spPr>
          <a:xfrm flipH="1">
            <a:off x="6603670" y="2612791"/>
            <a:ext cx="599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S2</a:t>
            </a:r>
            <a:endParaRPr lang="en-US" sz="2000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567397" y="2268859"/>
            <a:ext cx="11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68815" y="3930431"/>
            <a:ext cx="11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5220203" y="3477543"/>
            <a:ext cx="241300" cy="326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308027" y="2387879"/>
            <a:ext cx="252171" cy="32651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1242961" y="3973251"/>
            <a:ext cx="252171" cy="326512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Callout 30"/>
          <p:cNvSpPr/>
          <p:nvPr/>
        </p:nvSpPr>
        <p:spPr>
          <a:xfrm>
            <a:off x="6339096" y="1161043"/>
            <a:ext cx="2204007" cy="1254321"/>
          </a:xfrm>
          <a:prstGeom prst="wedgeEllipseCallout">
            <a:avLst>
              <a:gd name="adj1" fmla="val -105492"/>
              <a:gd name="adj2" fmla="val 721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Proxy may modify flows</a:t>
            </a: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910521" y="4925138"/>
            <a:ext cx="7369807" cy="58477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BF"/>
                </a:solidFill>
              </a:rPr>
              <a:t>Are forwarding rules at S2 correct? </a:t>
            </a:r>
            <a:endParaRPr lang="en-US" sz="3200" dirty="0">
              <a:solidFill>
                <a:srgbClr val="0000BF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7283" y="12700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0000BF"/>
                </a:solidFill>
              </a:rPr>
              <a:t>Challenge: Dynamic Modifications</a:t>
            </a:r>
            <a:endParaRPr lang="en-US" dirty="0">
              <a:solidFill>
                <a:srgbClr val="0000BF"/>
              </a:solidFill>
            </a:endParaRPr>
          </a:p>
        </p:txBody>
      </p:sp>
      <p:pic>
        <p:nvPicPr>
          <p:cNvPr id="25" name="Picture 11" descr="IOSfirew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7308" y="3927301"/>
            <a:ext cx="324630" cy="602783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7059637" y="3987967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Firewall</a:t>
            </a:r>
          </a:p>
        </p:txBody>
      </p:sp>
      <p:cxnSp>
        <p:nvCxnSpPr>
          <p:cNvPr id="3" name="Straight Arrow Connector 2"/>
          <p:cNvCxnSpPr>
            <a:stCxn id="78" idx="2"/>
            <a:endCxn id="25" idx="0"/>
          </p:cNvCxnSpPr>
          <p:nvPr/>
        </p:nvCxnSpPr>
        <p:spPr>
          <a:xfrm>
            <a:off x="6869623" y="3433784"/>
            <a:ext cx="0" cy="4935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493253" y="3477543"/>
            <a:ext cx="241300" cy="3265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95132" y="1161043"/>
            <a:ext cx="331592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User1: Proxy </a:t>
            </a:r>
            <a:r>
              <a:rPr lang="en-US" sz="2400" dirty="0" smtClean="0">
                <a:sym typeface="Wingdings"/>
              </a:rPr>
              <a:t> Firewall</a:t>
            </a:r>
          </a:p>
          <a:p>
            <a:r>
              <a:rPr lang="en-US" sz="2400" dirty="0" smtClean="0">
                <a:sym typeface="Wingdings"/>
              </a:rPr>
              <a:t>User2: Proxy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95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88"/>
    </mc:Choice>
    <mc:Fallback xmlns="">
      <p:transition xmlns:p14="http://schemas.microsoft.com/office/powerpoint/2010/main" spd="slow" advTm="4918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10694 0.0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4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13854 -0.08334 " pathEditMode="relative" ptsTypes="AA">
                                      <p:cBhvr>
                                        <p:cTn id="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472 0 " pathEditMode="relative" ptsTypes="AA">
                                      <p:cBhvr>
                                        <p:cTn id="2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472 0 " pathEditMode="relative" ptsTypes="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852E-6 L 0.15417 8.51852E-6 " pathEditMode="relative" ptsTypes="AA">
                                      <p:cBhvr>
                                        <p:cTn id="3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8.51852E-6 L 0.15417 8.51852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94" grpId="0" animBg="1"/>
      <p:bldP spid="94" grpId="1" animBg="1"/>
      <p:bldP spid="103" grpId="0" animBg="1"/>
      <p:bldP spid="103" grpId="1" animBg="1"/>
      <p:bldP spid="104" grpId="0" animBg="1"/>
      <p:bldP spid="104" grpId="1" animBg="1"/>
      <p:bldP spid="31" grpId="0" animBg="1"/>
      <p:bldP spid="32" grpId="0" animBg="1"/>
      <p:bldP spid="33" grpId="0" animBg="1"/>
      <p:bldP spid="3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5.6|0.7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6.8|9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23.2|1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23.2|1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|5.4|1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9|9.1|3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7|9.4|1.9|8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3|23.6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5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18255</TotalTime>
  <Words>879</Words>
  <Application>Microsoft Macintosh PowerPoint</Application>
  <PresentationFormat>On-screen Show (4:3)</PresentationFormat>
  <Paragraphs>394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SIMPLE-fying Middlebox Policy Enforcement Using SDN</vt:lpstr>
      <vt:lpstr>Middleboxes management is hard!</vt:lpstr>
      <vt:lpstr>PowerPoint Presentation</vt:lpstr>
      <vt:lpstr>PowerPoint Presentation</vt:lpstr>
      <vt:lpstr>Our Work: SIMPLE</vt:lpstr>
      <vt:lpstr>Outline</vt:lpstr>
      <vt:lpstr>Challenge: Policy Composition</vt:lpstr>
      <vt:lpstr>Challenge: Resource Constraints</vt:lpstr>
      <vt:lpstr>PowerPoint Presentation</vt:lpstr>
      <vt:lpstr>New dimensions beyond Layer 2-3 tasks</vt:lpstr>
      <vt:lpstr>Outline</vt:lpstr>
      <vt:lpstr>SIMPLE System Overview</vt:lpstr>
      <vt:lpstr>Composition   Tag Processing State</vt:lpstr>
      <vt:lpstr>SIMPLE System Overview</vt:lpstr>
      <vt:lpstr>Resource Constraints Joint Optimization</vt:lpstr>
      <vt:lpstr>Offline + Online Decomposition</vt:lpstr>
      <vt:lpstr>Offline Stage: ILP based pruning</vt:lpstr>
      <vt:lpstr>SIMPLE System Overview</vt:lpstr>
      <vt:lpstr>Modifications  Infer flow correlations</vt:lpstr>
      <vt:lpstr>SIMPLE Implementation</vt:lpstr>
      <vt:lpstr>Outline</vt:lpstr>
      <vt:lpstr>Evaluation and Methodology</vt:lpstr>
      <vt:lpstr>Benefits: Load balancing</vt:lpstr>
      <vt:lpstr>Overhead: Reconfiguration Time</vt:lpstr>
      <vt:lpstr>Other Key Results</vt:lpstr>
      <vt:lpstr>Conclusions</vt:lpstr>
    </vt:vector>
  </TitlesOfParts>
  <Company>State University of New York at Stony Brook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and Incremental Convergence between SDN and Middleboxes</dc:title>
  <dc:creator>Zafar Qazi</dc:creator>
  <cp:lastModifiedBy>Zafar Qazi</cp:lastModifiedBy>
  <cp:revision>956</cp:revision>
  <dcterms:created xsi:type="dcterms:W3CDTF">2013-07-08T02:14:57Z</dcterms:created>
  <dcterms:modified xsi:type="dcterms:W3CDTF">2013-08-18T04:44:47Z</dcterms:modified>
</cp:coreProperties>
</file>